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media/image22.jpg" ContentType="image/pn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74" r:id="rId4"/>
    <p:sldId id="261" r:id="rId5"/>
    <p:sldId id="296" r:id="rId6"/>
    <p:sldId id="287" r:id="rId7"/>
    <p:sldId id="288" r:id="rId8"/>
    <p:sldId id="272" r:id="rId9"/>
    <p:sldId id="258" r:id="rId10"/>
    <p:sldId id="285" r:id="rId11"/>
    <p:sldId id="275" r:id="rId12"/>
    <p:sldId id="289" r:id="rId13"/>
    <p:sldId id="324" r:id="rId14"/>
    <p:sldId id="325" r:id="rId15"/>
    <p:sldId id="281" r:id="rId16"/>
    <p:sldId id="290" r:id="rId17"/>
    <p:sldId id="293" r:id="rId18"/>
    <p:sldId id="302" r:id="rId19"/>
    <p:sldId id="317" r:id="rId20"/>
    <p:sldId id="303" r:id="rId21"/>
    <p:sldId id="314" r:id="rId22"/>
    <p:sldId id="312" r:id="rId23"/>
    <p:sldId id="305" r:id="rId24"/>
    <p:sldId id="318" r:id="rId25"/>
    <p:sldId id="306" r:id="rId26"/>
    <p:sldId id="307" r:id="rId27"/>
    <p:sldId id="315" r:id="rId28"/>
    <p:sldId id="313" r:id="rId29"/>
    <p:sldId id="308" r:id="rId30"/>
    <p:sldId id="311" r:id="rId31"/>
    <p:sldId id="310" r:id="rId32"/>
    <p:sldId id="319" r:id="rId33"/>
    <p:sldId id="316" r:id="rId34"/>
    <p:sldId id="320" r:id="rId35"/>
    <p:sldId id="321" r:id="rId36"/>
    <p:sldId id="322" r:id="rId37"/>
    <p:sldId id="284" r:id="rId38"/>
    <p:sldId id="282" r:id="rId39"/>
    <p:sldId id="327" r:id="rId40"/>
    <p:sldId id="326" r:id="rId41"/>
  </p:sldIdLst>
  <p:sldSz cx="12192000" cy="6858000"/>
  <p:notesSz cx="9372600" cy="7086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7" autoAdjust="0"/>
    <p:restoredTop sz="94660"/>
  </p:normalViewPr>
  <p:slideViewPr>
    <p:cSldViewPr snapToGrid="0">
      <p:cViewPr varScale="1">
        <p:scale>
          <a:sx n="40" d="100"/>
          <a:sy n="40" d="100"/>
        </p:scale>
        <p:origin x="54" y="17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%20Ramirez\Desktop\Survey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Sheet1!$E$2:$E$6</c:f>
              <c:strCache>
                <c:ptCount val="5"/>
                <c:pt idx="0">
                  <c:v>Smoke</c:v>
                </c:pt>
                <c:pt idx="1">
                  <c:v>Water Vapor</c:v>
                </c:pt>
                <c:pt idx="2">
                  <c:v>Carbon Dioxide</c:v>
                </c:pt>
                <c:pt idx="3">
                  <c:v>Radiation</c:v>
                </c:pt>
                <c:pt idx="4">
                  <c:v>Don't Know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5.8823529411764705E-2</c:v>
                </c:pt>
                <c:pt idx="1">
                  <c:v>0.67647058823529416</c:v>
                </c:pt>
                <c:pt idx="2">
                  <c:v>8.8235294117647065E-2</c:v>
                </c:pt>
                <c:pt idx="3">
                  <c:v>8.8235294117647065E-2</c:v>
                </c:pt>
                <c:pt idx="4">
                  <c:v>8.8235294117647065E-2</c:v>
                </c:pt>
              </c:numCache>
            </c:numRef>
          </c:val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Japanese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Sheet1!$E$2:$E$6</c:f>
              <c:strCache>
                <c:ptCount val="5"/>
                <c:pt idx="0">
                  <c:v>Smoke</c:v>
                </c:pt>
                <c:pt idx="1">
                  <c:v>Water Vapor</c:v>
                </c:pt>
                <c:pt idx="2">
                  <c:v>Carbon Dioxide</c:v>
                </c:pt>
                <c:pt idx="3">
                  <c:v>Radiation</c:v>
                </c:pt>
                <c:pt idx="4">
                  <c:v>Don't Know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5.8823529411764705E-2</c:v>
                </c:pt>
                <c:pt idx="1">
                  <c:v>0.44117647058823528</c:v>
                </c:pt>
                <c:pt idx="2">
                  <c:v>5.8823529411764705E-2</c:v>
                </c:pt>
                <c:pt idx="3">
                  <c:v>0.41176470588235292</c:v>
                </c:pt>
                <c:pt idx="4">
                  <c:v>2.9411764705882353E-2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0251400"/>
        <c:axId val="250252968"/>
        <c:axId val="0"/>
      </c:bar3DChart>
      <c:catAx>
        <c:axId val="25025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50252968"/>
        <c:crosses val="autoZero"/>
        <c:auto val="1"/>
        <c:lblAlgn val="ctr"/>
        <c:lblOffset val="100"/>
        <c:noMultiLvlLbl val="0"/>
      </c:catAx>
      <c:valAx>
        <c:axId val="250252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50251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Sheet1!$F$41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Sheet1!$E$42:$E$46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Unsure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Sheet1!$F$42:$F$46</c:f>
              <c:numCache>
                <c:formatCode>0%</c:formatCode>
                <c:ptCount val="5"/>
                <c:pt idx="0">
                  <c:v>2.9411764705882353E-2</c:v>
                </c:pt>
                <c:pt idx="1">
                  <c:v>0.17647058823529413</c:v>
                </c:pt>
                <c:pt idx="2">
                  <c:v>0.17647058823529413</c:v>
                </c:pt>
                <c:pt idx="3">
                  <c:v>0.38235294117647056</c:v>
                </c:pt>
                <c:pt idx="4">
                  <c:v>0.23529411764705882</c:v>
                </c:pt>
              </c:numCache>
            </c:numRef>
          </c:val>
        </c:ser>
        <c:ser>
          <c:idx val="1"/>
          <c:order val="1"/>
          <c:tx>
            <c:strRef>
              <c:f>Sheet1!$G$41</c:f>
              <c:strCache>
                <c:ptCount val="1"/>
                <c:pt idx="0">
                  <c:v>Japanese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Sheet1!$E$42:$E$46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Unsure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Sheet1!$G$42:$G$46</c:f>
              <c:numCache>
                <c:formatCode>0%</c:formatCode>
                <c:ptCount val="5"/>
                <c:pt idx="0">
                  <c:v>2.9411764705882353E-2</c:v>
                </c:pt>
                <c:pt idx="1">
                  <c:v>0.14705882352941177</c:v>
                </c:pt>
                <c:pt idx="2">
                  <c:v>0.23529411764705882</c:v>
                </c:pt>
                <c:pt idx="3">
                  <c:v>0.29411764705882354</c:v>
                </c:pt>
                <c:pt idx="4">
                  <c:v>0.29411764705882354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202224"/>
        <c:axId val="345202616"/>
        <c:axId val="0"/>
      </c:bar3DChart>
      <c:catAx>
        <c:axId val="34520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202616"/>
        <c:crosses val="autoZero"/>
        <c:auto val="1"/>
        <c:lblAlgn val="ctr"/>
        <c:lblOffset val="100"/>
        <c:noMultiLvlLbl val="0"/>
      </c:catAx>
      <c:valAx>
        <c:axId val="345202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202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Sheet1!$E$50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Sheet1!$F$49:$G$49</c:f>
              <c:strCache>
                <c:ptCount val="2"/>
                <c:pt idx="0">
                  <c:v>American</c:v>
                </c:pt>
                <c:pt idx="1">
                  <c:v>Japanese</c:v>
                </c:pt>
              </c:strCache>
            </c:strRef>
          </c:cat>
          <c:val>
            <c:numRef>
              <c:f>Sheet1!$F$50:$G$50</c:f>
              <c:numCache>
                <c:formatCode>0%</c:formatCode>
                <c:ptCount val="2"/>
                <c:pt idx="0">
                  <c:v>8.8235294117647065E-2</c:v>
                </c:pt>
                <c:pt idx="1">
                  <c:v>2.9411764705882353E-2</c:v>
                </c:pt>
              </c:numCache>
            </c:numRef>
          </c:val>
        </c:ser>
        <c:ser>
          <c:idx val="1"/>
          <c:order val="1"/>
          <c:tx>
            <c:strRef>
              <c:f>Sheet1!$E$51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Sheet1!$F$49:$G$49</c:f>
              <c:strCache>
                <c:ptCount val="2"/>
                <c:pt idx="0">
                  <c:v>American</c:v>
                </c:pt>
                <c:pt idx="1">
                  <c:v>Japanese</c:v>
                </c:pt>
              </c:strCache>
            </c:strRef>
          </c:cat>
          <c:val>
            <c:numRef>
              <c:f>Sheet1!$F$51:$G$51</c:f>
              <c:numCache>
                <c:formatCode>0%</c:formatCode>
                <c:ptCount val="2"/>
                <c:pt idx="0">
                  <c:v>0.14705882352941177</c:v>
                </c:pt>
                <c:pt idx="1">
                  <c:v>8.8235294117647065E-2</c:v>
                </c:pt>
              </c:numCache>
            </c:numRef>
          </c:val>
        </c:ser>
        <c:ser>
          <c:idx val="2"/>
          <c:order val="2"/>
          <c:tx>
            <c:strRef>
              <c:f>Sheet1!$E$52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Sheet1!$F$49:$G$49</c:f>
              <c:strCache>
                <c:ptCount val="2"/>
                <c:pt idx="0">
                  <c:v>American</c:v>
                </c:pt>
                <c:pt idx="1">
                  <c:v>Japanese</c:v>
                </c:pt>
              </c:strCache>
            </c:strRef>
          </c:cat>
          <c:val>
            <c:numRef>
              <c:f>Sheet1!$F$52:$G$52</c:f>
              <c:numCache>
                <c:formatCode>0%</c:formatCode>
                <c:ptCount val="2"/>
                <c:pt idx="0">
                  <c:v>0.47058823529411764</c:v>
                </c:pt>
                <c:pt idx="1">
                  <c:v>0.11764705882352941</c:v>
                </c:pt>
              </c:numCache>
            </c:numRef>
          </c:val>
        </c:ser>
        <c:ser>
          <c:idx val="3"/>
          <c:order val="3"/>
          <c:tx>
            <c:strRef>
              <c:f>Sheet1!$E$53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Sheet1!$F$49:$G$49</c:f>
              <c:strCache>
                <c:ptCount val="2"/>
                <c:pt idx="0">
                  <c:v>American</c:v>
                </c:pt>
                <c:pt idx="1">
                  <c:v>Japanese</c:v>
                </c:pt>
              </c:strCache>
            </c:strRef>
          </c:cat>
          <c:val>
            <c:numRef>
              <c:f>Sheet1!$F$53:$G$53</c:f>
              <c:numCache>
                <c:formatCode>0%</c:formatCode>
                <c:ptCount val="2"/>
                <c:pt idx="0">
                  <c:v>0.23529411764705882</c:v>
                </c:pt>
                <c:pt idx="1">
                  <c:v>0.35294117647058826</c:v>
                </c:pt>
              </c:numCache>
            </c:numRef>
          </c:val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Sheet1!$F$49:$G$49</c:f>
              <c:strCache>
                <c:ptCount val="2"/>
                <c:pt idx="0">
                  <c:v>American</c:v>
                </c:pt>
                <c:pt idx="1">
                  <c:v>Japanese</c:v>
                </c:pt>
              </c:strCache>
            </c:strRef>
          </c:cat>
          <c:val>
            <c:numRef>
              <c:f>Sheet1!$F$54:$G$54</c:f>
              <c:numCache>
                <c:formatCode>0%</c:formatCode>
                <c:ptCount val="2"/>
                <c:pt idx="0">
                  <c:v>5.8823529411764705E-2</c:v>
                </c:pt>
                <c:pt idx="1">
                  <c:v>0.41176470588235292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204576"/>
        <c:axId val="345204968"/>
        <c:axId val="0"/>
      </c:bar3DChart>
      <c:catAx>
        <c:axId val="34520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204968"/>
        <c:crosses val="autoZero"/>
        <c:auto val="1"/>
        <c:lblAlgn val="ctr"/>
        <c:lblOffset val="100"/>
        <c:noMultiLvlLbl val="0"/>
      </c:catAx>
      <c:valAx>
        <c:axId val="34520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204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Sheet1!$F$99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Sheet1!$E$100:$E$104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Unsure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Sheet1!$F$100:$F$104</c:f>
              <c:numCache>
                <c:formatCode>0%</c:formatCode>
                <c:ptCount val="5"/>
                <c:pt idx="0">
                  <c:v>0.26470588235294118</c:v>
                </c:pt>
                <c:pt idx="1">
                  <c:v>0.17647058823529413</c:v>
                </c:pt>
                <c:pt idx="2">
                  <c:v>0.35294117647058826</c:v>
                </c:pt>
                <c:pt idx="3">
                  <c:v>0.20588235294117646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Sheet1!$G$99</c:f>
              <c:strCache>
                <c:ptCount val="1"/>
                <c:pt idx="0">
                  <c:v>Japanese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Sheet1!$E$100:$E$104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Unsure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Sheet1!$G$100:$G$104</c:f>
              <c:numCache>
                <c:formatCode>0%</c:formatCode>
                <c:ptCount val="5"/>
                <c:pt idx="0">
                  <c:v>2.9411764705882353E-2</c:v>
                </c:pt>
                <c:pt idx="1">
                  <c:v>0.47058823529411764</c:v>
                </c:pt>
                <c:pt idx="2">
                  <c:v>0.20588235294117646</c:v>
                </c:pt>
                <c:pt idx="3">
                  <c:v>0.14705882352941177</c:v>
                </c:pt>
                <c:pt idx="4">
                  <c:v>0.14705882352941177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206144"/>
        <c:axId val="345206928"/>
        <c:axId val="0"/>
      </c:bar3DChart>
      <c:catAx>
        <c:axId val="34520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206928"/>
        <c:crosses val="autoZero"/>
        <c:auto val="1"/>
        <c:lblAlgn val="ctr"/>
        <c:lblOffset val="100"/>
        <c:noMultiLvlLbl val="0"/>
      </c:catAx>
      <c:valAx>
        <c:axId val="34520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206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Sheet1!$F$72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Sheet1!$E$73:$E$77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Unsure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Sheet1!$F$73:$F$77</c:f>
              <c:numCache>
                <c:formatCode>0%</c:formatCode>
                <c:ptCount val="5"/>
                <c:pt idx="0">
                  <c:v>2.9411764705882353E-2</c:v>
                </c:pt>
                <c:pt idx="1">
                  <c:v>0.14705882352941177</c:v>
                </c:pt>
                <c:pt idx="2">
                  <c:v>0.17647058823529413</c:v>
                </c:pt>
                <c:pt idx="3">
                  <c:v>0.47058823529411764</c:v>
                </c:pt>
                <c:pt idx="4">
                  <c:v>0.17647058823529413</c:v>
                </c:pt>
              </c:numCache>
            </c:numRef>
          </c:val>
        </c:ser>
        <c:ser>
          <c:idx val="1"/>
          <c:order val="1"/>
          <c:tx>
            <c:strRef>
              <c:f>Sheet1!$G$72</c:f>
              <c:strCache>
                <c:ptCount val="1"/>
                <c:pt idx="0">
                  <c:v>Japanese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Sheet1!$E$73:$E$77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Unsure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Sheet1!$G$73:$G$77</c:f>
              <c:numCache>
                <c:formatCode>0%</c:formatCode>
                <c:ptCount val="5"/>
                <c:pt idx="0">
                  <c:v>2.9411764705882353E-2</c:v>
                </c:pt>
                <c:pt idx="1">
                  <c:v>0.26470588235294118</c:v>
                </c:pt>
                <c:pt idx="2">
                  <c:v>0.14705882352941177</c:v>
                </c:pt>
                <c:pt idx="3">
                  <c:v>0.26470588235294118</c:v>
                </c:pt>
                <c:pt idx="4">
                  <c:v>0.29411764705882354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769264"/>
        <c:axId val="345772008"/>
        <c:axId val="0"/>
      </c:bar3DChart>
      <c:catAx>
        <c:axId val="345769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772008"/>
        <c:crosses val="autoZero"/>
        <c:auto val="1"/>
        <c:lblAlgn val="ctr"/>
        <c:lblOffset val="100"/>
        <c:noMultiLvlLbl val="0"/>
      </c:catAx>
      <c:valAx>
        <c:axId val="345772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769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Sheet1!$F$106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Sheet1!$E$107:$E$111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Unsure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Sheet1!$F$107:$F$111</c:f>
              <c:numCache>
                <c:formatCode>0%</c:formatCode>
                <c:ptCount val="5"/>
                <c:pt idx="0">
                  <c:v>0.11764705882352941</c:v>
                </c:pt>
                <c:pt idx="1">
                  <c:v>5.8823529411764705E-2</c:v>
                </c:pt>
                <c:pt idx="2">
                  <c:v>0.3235294117647059</c:v>
                </c:pt>
                <c:pt idx="3">
                  <c:v>0.38235294117647056</c:v>
                </c:pt>
                <c:pt idx="4">
                  <c:v>0.11764705882352941</c:v>
                </c:pt>
              </c:numCache>
            </c:numRef>
          </c:val>
        </c:ser>
        <c:ser>
          <c:idx val="1"/>
          <c:order val="1"/>
          <c:tx>
            <c:strRef>
              <c:f>Sheet1!$G$106</c:f>
              <c:strCache>
                <c:ptCount val="1"/>
                <c:pt idx="0">
                  <c:v>Japanese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Sheet1!$E$107:$E$111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Unsure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Sheet1!$G$107:$G$111</c:f>
              <c:numCache>
                <c:formatCode>0%</c:formatCode>
                <c:ptCount val="5"/>
                <c:pt idx="0">
                  <c:v>2.9411764705882353E-2</c:v>
                </c:pt>
                <c:pt idx="1">
                  <c:v>5.8823529411764705E-2</c:v>
                </c:pt>
                <c:pt idx="2">
                  <c:v>0.58823529411764708</c:v>
                </c:pt>
                <c:pt idx="3">
                  <c:v>0.23529411764705882</c:v>
                </c:pt>
                <c:pt idx="4">
                  <c:v>8.8235294117647065E-2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768480"/>
        <c:axId val="345768088"/>
        <c:axId val="0"/>
      </c:bar3DChart>
      <c:catAx>
        <c:axId val="345768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768088"/>
        <c:crosses val="autoZero"/>
        <c:auto val="1"/>
        <c:lblAlgn val="ctr"/>
        <c:lblOffset val="100"/>
        <c:noMultiLvlLbl val="0"/>
      </c:catAx>
      <c:valAx>
        <c:axId val="345768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768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Sheet1!$F$80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Sheet1!$E$81:$E$85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Unsure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Sheet1!$F$81:$F$85</c:f>
              <c:numCache>
                <c:formatCode>0%</c:formatCode>
                <c:ptCount val="5"/>
                <c:pt idx="0">
                  <c:v>0.41176470588235292</c:v>
                </c:pt>
                <c:pt idx="1">
                  <c:v>0.35294117647058826</c:v>
                </c:pt>
                <c:pt idx="2">
                  <c:v>0.11764705882352941</c:v>
                </c:pt>
                <c:pt idx="3">
                  <c:v>5.8823529411764705E-2</c:v>
                </c:pt>
                <c:pt idx="4">
                  <c:v>5.8823529411764705E-2</c:v>
                </c:pt>
              </c:numCache>
            </c:numRef>
          </c:val>
        </c:ser>
        <c:ser>
          <c:idx val="1"/>
          <c:order val="1"/>
          <c:tx>
            <c:strRef>
              <c:f>Sheet1!$G$80</c:f>
              <c:strCache>
                <c:ptCount val="1"/>
                <c:pt idx="0">
                  <c:v>Japanese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Sheet1!$E$81:$E$85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Unsure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Sheet1!$G$81:$G$85</c:f>
              <c:numCache>
                <c:formatCode>0%</c:formatCode>
                <c:ptCount val="5"/>
                <c:pt idx="0">
                  <c:v>0.5</c:v>
                </c:pt>
                <c:pt idx="1">
                  <c:v>0.29411764705882354</c:v>
                </c:pt>
                <c:pt idx="2">
                  <c:v>5.8823529411764705E-2</c:v>
                </c:pt>
                <c:pt idx="3">
                  <c:v>2.9411764705882353E-2</c:v>
                </c:pt>
                <c:pt idx="4">
                  <c:v>0.11764705882352941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770440"/>
        <c:axId val="345768872"/>
        <c:axId val="345794616"/>
      </c:bar3DChart>
      <c:catAx>
        <c:axId val="345770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768872"/>
        <c:crosses val="autoZero"/>
        <c:auto val="1"/>
        <c:lblAlgn val="ctr"/>
        <c:lblOffset val="100"/>
        <c:noMultiLvlLbl val="0"/>
      </c:catAx>
      <c:valAx>
        <c:axId val="34576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770440"/>
        <c:crosses val="autoZero"/>
        <c:crossBetween val="between"/>
      </c:valAx>
      <c:serAx>
        <c:axId val="345794616"/>
        <c:scaling>
          <c:orientation val="minMax"/>
        </c:scaling>
        <c:delete val="1"/>
        <c:axPos val="b"/>
        <c:majorTickMark val="out"/>
        <c:minorTickMark val="none"/>
        <c:tickLblPos val="nextTo"/>
        <c:crossAx val="345768872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Sheet1!$F$146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Sheet1!$E$147:$E$151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Unsure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Sheet1!$F$147:$F$151</c:f>
              <c:numCache>
                <c:formatCode>0%</c:formatCode>
                <c:ptCount val="5"/>
                <c:pt idx="0">
                  <c:v>0.20588235294117646</c:v>
                </c:pt>
                <c:pt idx="1">
                  <c:v>0.23529411764705882</c:v>
                </c:pt>
                <c:pt idx="2">
                  <c:v>0.29411764705882354</c:v>
                </c:pt>
                <c:pt idx="3">
                  <c:v>0.14705882352941177</c:v>
                </c:pt>
                <c:pt idx="4">
                  <c:v>0.11764705882352941</c:v>
                </c:pt>
              </c:numCache>
            </c:numRef>
          </c:val>
        </c:ser>
        <c:ser>
          <c:idx val="1"/>
          <c:order val="1"/>
          <c:tx>
            <c:strRef>
              <c:f>Sheet1!$G$146</c:f>
              <c:strCache>
                <c:ptCount val="1"/>
                <c:pt idx="0">
                  <c:v>Japanese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Sheet1!$E$147:$E$151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Unsure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Sheet1!$G$147:$G$151</c:f>
              <c:numCache>
                <c:formatCode>0%</c:formatCode>
                <c:ptCount val="5"/>
                <c:pt idx="0">
                  <c:v>0.41176470588235292</c:v>
                </c:pt>
                <c:pt idx="1">
                  <c:v>0.26470588235294118</c:v>
                </c:pt>
                <c:pt idx="2">
                  <c:v>0.14705882352941177</c:v>
                </c:pt>
                <c:pt idx="3">
                  <c:v>2.9411764705882353E-2</c:v>
                </c:pt>
                <c:pt idx="4">
                  <c:v>0.14705882352941177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775144"/>
        <c:axId val="345772400"/>
        <c:axId val="345793768"/>
      </c:bar3DChart>
      <c:catAx>
        <c:axId val="34577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772400"/>
        <c:crosses val="autoZero"/>
        <c:auto val="1"/>
        <c:lblAlgn val="ctr"/>
        <c:lblOffset val="100"/>
        <c:noMultiLvlLbl val="0"/>
      </c:catAx>
      <c:valAx>
        <c:axId val="34577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775144"/>
        <c:crosses val="autoZero"/>
        <c:crossBetween val="between"/>
      </c:valAx>
      <c:serAx>
        <c:axId val="34579376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72400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Sheet1!$F$88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Sheet1!$E$89:$E$94</c:f>
              <c:strCache>
                <c:ptCount val="6"/>
                <c:pt idx="0">
                  <c:v>Natural Gas</c:v>
                </c:pt>
                <c:pt idx="1">
                  <c:v>Solar</c:v>
                </c:pt>
                <c:pt idx="2">
                  <c:v>Nuclear</c:v>
                </c:pt>
                <c:pt idx="3">
                  <c:v>Hydro</c:v>
                </c:pt>
                <c:pt idx="4">
                  <c:v>Coal</c:v>
                </c:pt>
                <c:pt idx="5">
                  <c:v>Wind</c:v>
                </c:pt>
              </c:strCache>
            </c:strRef>
          </c:cat>
          <c:val>
            <c:numRef>
              <c:f>Sheet1!$F$89:$F$94</c:f>
              <c:numCache>
                <c:formatCode>0%</c:formatCode>
                <c:ptCount val="6"/>
                <c:pt idx="0">
                  <c:v>0.23529411764705882</c:v>
                </c:pt>
                <c:pt idx="1">
                  <c:v>0.44117647058823528</c:v>
                </c:pt>
                <c:pt idx="2">
                  <c:v>0.14705882352941177</c:v>
                </c:pt>
                <c:pt idx="3">
                  <c:v>0.11764705882352941</c:v>
                </c:pt>
                <c:pt idx="4">
                  <c:v>0</c:v>
                </c:pt>
                <c:pt idx="5">
                  <c:v>5.8823529411764705E-2</c:v>
                </c:pt>
              </c:numCache>
            </c:numRef>
          </c:val>
        </c:ser>
        <c:ser>
          <c:idx val="1"/>
          <c:order val="1"/>
          <c:tx>
            <c:strRef>
              <c:f>Sheet1!$G$88</c:f>
              <c:strCache>
                <c:ptCount val="1"/>
                <c:pt idx="0">
                  <c:v>Japanese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Sheet1!$E$89:$E$94</c:f>
              <c:strCache>
                <c:ptCount val="6"/>
                <c:pt idx="0">
                  <c:v>Natural Gas</c:v>
                </c:pt>
                <c:pt idx="1">
                  <c:v>Solar</c:v>
                </c:pt>
                <c:pt idx="2">
                  <c:v>Nuclear</c:v>
                </c:pt>
                <c:pt idx="3">
                  <c:v>Hydro</c:v>
                </c:pt>
                <c:pt idx="4">
                  <c:v>Coal</c:v>
                </c:pt>
                <c:pt idx="5">
                  <c:v>Wind</c:v>
                </c:pt>
              </c:strCache>
            </c:strRef>
          </c:cat>
          <c:val>
            <c:numRef>
              <c:f>Sheet1!$G$89:$G$94</c:f>
              <c:numCache>
                <c:formatCode>0%</c:formatCode>
                <c:ptCount val="6"/>
                <c:pt idx="0">
                  <c:v>0.20588235294117646</c:v>
                </c:pt>
                <c:pt idx="1">
                  <c:v>0.35294117647058826</c:v>
                </c:pt>
                <c:pt idx="2">
                  <c:v>0.20588235294117646</c:v>
                </c:pt>
                <c:pt idx="3">
                  <c:v>0.11764705882352941</c:v>
                </c:pt>
                <c:pt idx="4">
                  <c:v>0.11764705882352941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773184"/>
        <c:axId val="345775536"/>
        <c:axId val="345795040"/>
      </c:bar3DChart>
      <c:catAx>
        <c:axId val="3457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775536"/>
        <c:crosses val="autoZero"/>
        <c:auto val="1"/>
        <c:lblAlgn val="ctr"/>
        <c:lblOffset val="100"/>
        <c:noMultiLvlLbl val="0"/>
      </c:catAx>
      <c:valAx>
        <c:axId val="34577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773184"/>
        <c:crosses val="autoZero"/>
        <c:crossBetween val="between"/>
      </c:valAx>
      <c:serAx>
        <c:axId val="345795040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75536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Sheet1!$F$114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Sheet1!$E$115:$E$120</c:f>
              <c:strCache>
                <c:ptCount val="6"/>
                <c:pt idx="0">
                  <c:v>Plutonium</c:v>
                </c:pt>
                <c:pt idx="1">
                  <c:v>Uranium</c:v>
                </c:pt>
                <c:pt idx="2">
                  <c:v>Thorium</c:v>
                </c:pt>
                <c:pt idx="3">
                  <c:v>Radium</c:v>
                </c:pt>
                <c:pt idx="4">
                  <c:v>None of these</c:v>
                </c:pt>
                <c:pt idx="5">
                  <c:v>Don't Know</c:v>
                </c:pt>
              </c:strCache>
            </c:strRef>
          </c:cat>
          <c:val>
            <c:numRef>
              <c:f>Sheet1!$F$115:$F$120</c:f>
              <c:numCache>
                <c:formatCode>0%</c:formatCode>
                <c:ptCount val="6"/>
                <c:pt idx="0">
                  <c:v>0.20588235294117646</c:v>
                </c:pt>
                <c:pt idx="1">
                  <c:v>0.58823529411764708</c:v>
                </c:pt>
                <c:pt idx="2">
                  <c:v>0</c:v>
                </c:pt>
                <c:pt idx="3">
                  <c:v>2.9411764705882353E-2</c:v>
                </c:pt>
                <c:pt idx="4">
                  <c:v>0</c:v>
                </c:pt>
                <c:pt idx="5">
                  <c:v>0.17647058823529413</c:v>
                </c:pt>
              </c:numCache>
            </c:numRef>
          </c:val>
        </c:ser>
        <c:ser>
          <c:idx val="1"/>
          <c:order val="1"/>
          <c:tx>
            <c:strRef>
              <c:f>Sheet1!$G$114</c:f>
              <c:strCache>
                <c:ptCount val="1"/>
                <c:pt idx="0">
                  <c:v>Japanese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Sheet1!$E$115:$E$120</c:f>
              <c:strCache>
                <c:ptCount val="6"/>
                <c:pt idx="0">
                  <c:v>Plutonium</c:v>
                </c:pt>
                <c:pt idx="1">
                  <c:v>Uranium</c:v>
                </c:pt>
                <c:pt idx="2">
                  <c:v>Thorium</c:v>
                </c:pt>
                <c:pt idx="3">
                  <c:v>Radium</c:v>
                </c:pt>
                <c:pt idx="4">
                  <c:v>None of these</c:v>
                </c:pt>
                <c:pt idx="5">
                  <c:v>Don't Know</c:v>
                </c:pt>
              </c:strCache>
            </c:strRef>
          </c:cat>
          <c:val>
            <c:numRef>
              <c:f>Sheet1!$G$115:$G$120</c:f>
              <c:numCache>
                <c:formatCode>0%</c:formatCode>
                <c:ptCount val="6"/>
                <c:pt idx="0">
                  <c:v>0.20588235294117646</c:v>
                </c:pt>
                <c:pt idx="1">
                  <c:v>0.52941176470588236</c:v>
                </c:pt>
                <c:pt idx="2">
                  <c:v>0</c:v>
                </c:pt>
                <c:pt idx="3">
                  <c:v>5.8823529411764705E-2</c:v>
                </c:pt>
                <c:pt idx="4">
                  <c:v>0</c:v>
                </c:pt>
                <c:pt idx="5">
                  <c:v>0.20588235294117646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0254144"/>
        <c:axId val="203054584"/>
        <c:axId val="0"/>
      </c:bar3DChart>
      <c:catAx>
        <c:axId val="25025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03054584"/>
        <c:crosses val="autoZero"/>
        <c:auto val="1"/>
        <c:lblAlgn val="ctr"/>
        <c:lblOffset val="100"/>
        <c:noMultiLvlLbl val="0"/>
      </c:catAx>
      <c:valAx>
        <c:axId val="203054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50254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Sheet1!$F$9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Sheet1!$E$10:$E$14</c:f>
              <c:strCache>
                <c:ptCount val="5"/>
                <c:pt idx="0">
                  <c:v>Don't Know</c:v>
                </c:pt>
                <c:pt idx="1">
                  <c:v>Nuclear fuel becomes unstable</c:v>
                </c:pt>
                <c:pt idx="2">
                  <c:v>It is impossible for a reactor to explode like a nuclear weapon</c:v>
                </c:pt>
                <c:pt idx="3">
                  <c:v>Too much nuclear fuel is used at once</c:v>
                </c:pt>
                <c:pt idx="4">
                  <c:v>A meltdown occurs</c:v>
                </c:pt>
              </c:strCache>
            </c:strRef>
          </c:cat>
          <c:val>
            <c:numRef>
              <c:f>Sheet1!$F$10:$F$14</c:f>
              <c:numCache>
                <c:formatCode>0%</c:formatCode>
                <c:ptCount val="5"/>
                <c:pt idx="0">
                  <c:v>0.11764705882352941</c:v>
                </c:pt>
                <c:pt idx="1">
                  <c:v>8.8235294117647065E-2</c:v>
                </c:pt>
                <c:pt idx="2">
                  <c:v>0.47058823529411764</c:v>
                </c:pt>
                <c:pt idx="3">
                  <c:v>0</c:v>
                </c:pt>
                <c:pt idx="4">
                  <c:v>0.3235294117647059</c:v>
                </c:pt>
              </c:numCache>
            </c:numRef>
          </c:val>
        </c:ser>
        <c:ser>
          <c:idx val="1"/>
          <c:order val="1"/>
          <c:tx>
            <c:strRef>
              <c:f>Sheet1!$G$9</c:f>
              <c:strCache>
                <c:ptCount val="1"/>
                <c:pt idx="0">
                  <c:v>Japanese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Sheet1!$E$10:$E$14</c:f>
              <c:strCache>
                <c:ptCount val="5"/>
                <c:pt idx="0">
                  <c:v>Don't Know</c:v>
                </c:pt>
                <c:pt idx="1">
                  <c:v>Nuclear fuel becomes unstable</c:v>
                </c:pt>
                <c:pt idx="2">
                  <c:v>It is impossible for a reactor to explode like a nuclear weapon</c:v>
                </c:pt>
                <c:pt idx="3">
                  <c:v>Too much nuclear fuel is used at once</c:v>
                </c:pt>
                <c:pt idx="4">
                  <c:v>A meltdown occurs</c:v>
                </c:pt>
              </c:strCache>
            </c:strRef>
          </c:cat>
          <c:val>
            <c:numRef>
              <c:f>Sheet1!$G$10:$G$14</c:f>
              <c:numCache>
                <c:formatCode>0%</c:formatCode>
                <c:ptCount val="5"/>
                <c:pt idx="0">
                  <c:v>0.26470588235294118</c:v>
                </c:pt>
                <c:pt idx="1">
                  <c:v>5.8823529411764705E-2</c:v>
                </c:pt>
                <c:pt idx="2">
                  <c:v>8.8235294117647065E-2</c:v>
                </c:pt>
                <c:pt idx="3">
                  <c:v>0.20588235294117646</c:v>
                </c:pt>
                <c:pt idx="4">
                  <c:v>0.38235294117647056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055368"/>
        <c:axId val="253112776"/>
        <c:axId val="0"/>
      </c:bar3DChart>
      <c:catAx>
        <c:axId val="203055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53112776"/>
        <c:crosses val="autoZero"/>
        <c:auto val="1"/>
        <c:lblAlgn val="ctr"/>
        <c:lblOffset val="100"/>
        <c:noMultiLvlLbl val="0"/>
      </c:catAx>
      <c:valAx>
        <c:axId val="2531127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3055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Sheet1!$E$138</c:f>
              <c:strCache>
                <c:ptCount val="1"/>
                <c:pt idx="0">
                  <c:v>Japanese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Sheet1!$D$139:$D$143</c:f>
              <c:strCache>
                <c:ptCount val="5"/>
                <c:pt idx="0">
                  <c:v>About 5</c:v>
                </c:pt>
                <c:pt idx="1">
                  <c:v>About 10</c:v>
                </c:pt>
                <c:pt idx="2">
                  <c:v>About 15</c:v>
                </c:pt>
                <c:pt idx="3">
                  <c:v>About 20</c:v>
                </c:pt>
                <c:pt idx="4">
                  <c:v>Don't Know</c:v>
                </c:pt>
              </c:strCache>
            </c:strRef>
          </c:cat>
          <c:val>
            <c:numRef>
              <c:f>Sheet1!$E$139:$E$143</c:f>
              <c:numCache>
                <c:formatCode>0%</c:formatCode>
                <c:ptCount val="5"/>
                <c:pt idx="0">
                  <c:v>0.58823529411764708</c:v>
                </c:pt>
                <c:pt idx="1">
                  <c:v>0.11764705882352941</c:v>
                </c:pt>
                <c:pt idx="2">
                  <c:v>8.8235294117647065E-2</c:v>
                </c:pt>
                <c:pt idx="3">
                  <c:v>8.8235294117647065E-2</c:v>
                </c:pt>
                <c:pt idx="4">
                  <c:v>0.11764705882352941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116304"/>
        <c:axId val="253112384"/>
        <c:axId val="0"/>
      </c:bar3DChart>
      <c:catAx>
        <c:axId val="25311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53112384"/>
        <c:crosses val="autoZero"/>
        <c:auto val="1"/>
        <c:lblAlgn val="ctr"/>
        <c:lblOffset val="100"/>
        <c:noMultiLvlLbl val="0"/>
      </c:catAx>
      <c:valAx>
        <c:axId val="25311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53116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Sheet1!$E$131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Sheet1!$D$132:$D$136</c:f>
              <c:strCache>
                <c:ptCount val="5"/>
                <c:pt idx="0">
                  <c:v>About 50</c:v>
                </c:pt>
                <c:pt idx="1">
                  <c:v>About 80</c:v>
                </c:pt>
                <c:pt idx="2">
                  <c:v>About 100</c:v>
                </c:pt>
                <c:pt idx="3">
                  <c:v>About 150</c:v>
                </c:pt>
                <c:pt idx="4">
                  <c:v>Don't Know</c:v>
                </c:pt>
              </c:strCache>
            </c:strRef>
          </c:cat>
          <c:val>
            <c:numRef>
              <c:f>Sheet1!$E$132:$E$136</c:f>
              <c:numCache>
                <c:formatCode>0%</c:formatCode>
                <c:ptCount val="5"/>
                <c:pt idx="0">
                  <c:v>0.17647058823529413</c:v>
                </c:pt>
                <c:pt idx="1">
                  <c:v>2.9411764705882353E-2</c:v>
                </c:pt>
                <c:pt idx="2">
                  <c:v>8.8235294117647065E-2</c:v>
                </c:pt>
                <c:pt idx="3">
                  <c:v>0.14705882352941177</c:v>
                </c:pt>
                <c:pt idx="4">
                  <c:v>0.55882352941176472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116696"/>
        <c:axId val="253118656"/>
        <c:axId val="0"/>
      </c:bar3DChart>
      <c:catAx>
        <c:axId val="25311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53118656"/>
        <c:crosses val="autoZero"/>
        <c:auto val="1"/>
        <c:lblAlgn val="ctr"/>
        <c:lblOffset val="100"/>
        <c:noMultiLvlLbl val="0"/>
      </c:catAx>
      <c:valAx>
        <c:axId val="25311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53116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Sheet1!$F$17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Sheet1!$E$18:$E$22</c:f>
              <c:strCache>
                <c:ptCount val="5"/>
                <c:pt idx="0">
                  <c:v>Metal</c:v>
                </c:pt>
                <c:pt idx="1">
                  <c:v>Glass</c:v>
                </c:pt>
                <c:pt idx="2">
                  <c:v>Liquid</c:v>
                </c:pt>
                <c:pt idx="3">
                  <c:v>Plasma</c:v>
                </c:pt>
                <c:pt idx="4">
                  <c:v>Don't Know</c:v>
                </c:pt>
              </c:strCache>
            </c:strRef>
          </c:cat>
          <c:val>
            <c:numRef>
              <c:f>Sheet1!$F$18:$F$22</c:f>
              <c:numCache>
                <c:formatCode>0%</c:formatCode>
                <c:ptCount val="5"/>
                <c:pt idx="0">
                  <c:v>2.9411764705882353E-2</c:v>
                </c:pt>
                <c:pt idx="1">
                  <c:v>0</c:v>
                </c:pt>
                <c:pt idx="2">
                  <c:v>0.17647058823529413</c:v>
                </c:pt>
                <c:pt idx="3">
                  <c:v>0.3235294117647059</c:v>
                </c:pt>
                <c:pt idx="4">
                  <c:v>0.47058823529411764</c:v>
                </c:pt>
              </c:numCache>
            </c:numRef>
          </c:val>
        </c:ser>
        <c:ser>
          <c:idx val="1"/>
          <c:order val="1"/>
          <c:tx>
            <c:strRef>
              <c:f>Sheet1!$G$17</c:f>
              <c:strCache>
                <c:ptCount val="1"/>
                <c:pt idx="0">
                  <c:v>Japanese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Sheet1!$E$18:$E$22</c:f>
              <c:strCache>
                <c:ptCount val="5"/>
                <c:pt idx="0">
                  <c:v>Metal</c:v>
                </c:pt>
                <c:pt idx="1">
                  <c:v>Glass</c:v>
                </c:pt>
                <c:pt idx="2">
                  <c:v>Liquid</c:v>
                </c:pt>
                <c:pt idx="3">
                  <c:v>Plasma</c:v>
                </c:pt>
                <c:pt idx="4">
                  <c:v>Don't Know</c:v>
                </c:pt>
              </c:strCache>
            </c:strRef>
          </c:cat>
          <c:val>
            <c:numRef>
              <c:f>Sheet1!$G$18:$G$22</c:f>
              <c:numCache>
                <c:formatCode>0%</c:formatCode>
                <c:ptCount val="5"/>
                <c:pt idx="0">
                  <c:v>0.14705882352941177</c:v>
                </c:pt>
                <c:pt idx="1">
                  <c:v>2.9411764705882353E-2</c:v>
                </c:pt>
                <c:pt idx="2">
                  <c:v>0.29411764705882354</c:v>
                </c:pt>
                <c:pt idx="3">
                  <c:v>0.20588235294117646</c:v>
                </c:pt>
                <c:pt idx="4">
                  <c:v>0.3235294117647059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113560"/>
        <c:axId val="253117088"/>
        <c:axId val="251742176"/>
      </c:bar3DChart>
      <c:catAx>
        <c:axId val="253113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53117088"/>
        <c:crosses val="autoZero"/>
        <c:auto val="1"/>
        <c:lblAlgn val="ctr"/>
        <c:lblOffset val="100"/>
        <c:noMultiLvlLbl val="0"/>
      </c:catAx>
      <c:valAx>
        <c:axId val="25311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53113560"/>
        <c:crosses val="autoZero"/>
        <c:crossBetween val="between"/>
      </c:valAx>
      <c:serAx>
        <c:axId val="251742176"/>
        <c:scaling>
          <c:orientation val="minMax"/>
        </c:scaling>
        <c:delete val="1"/>
        <c:axPos val="b"/>
        <c:majorTickMark val="out"/>
        <c:minorTickMark val="none"/>
        <c:tickLblPos val="nextTo"/>
        <c:crossAx val="253117088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'[Survey Data.xlsx]Sheet1'!$F$25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'[Survey Data.xlsx]Sheet1'!$E$26:$E$30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Unsure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'[Survey Data.xlsx]Sheet1'!$F$26:$F$30</c:f>
              <c:numCache>
                <c:formatCode>0%</c:formatCode>
                <c:ptCount val="5"/>
                <c:pt idx="0">
                  <c:v>0.26470588235294118</c:v>
                </c:pt>
                <c:pt idx="1">
                  <c:v>0.41176470588235292</c:v>
                </c:pt>
                <c:pt idx="2">
                  <c:v>8.8235294117647065E-2</c:v>
                </c:pt>
                <c:pt idx="3">
                  <c:v>0.17647058823529413</c:v>
                </c:pt>
                <c:pt idx="4">
                  <c:v>5.8823529411764705E-2</c:v>
                </c:pt>
              </c:numCache>
            </c:numRef>
          </c:val>
        </c:ser>
        <c:ser>
          <c:idx val="1"/>
          <c:order val="1"/>
          <c:tx>
            <c:strRef>
              <c:f>'[Survey Data.xlsx]Sheet1'!$G$25</c:f>
              <c:strCache>
                <c:ptCount val="1"/>
                <c:pt idx="0">
                  <c:v>Japanese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'[Survey Data.xlsx]Sheet1'!$E$26:$E$30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Unsure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'[Survey Data.xlsx]Sheet1'!$G$26:$G$30</c:f>
              <c:numCache>
                <c:formatCode>0%</c:formatCode>
                <c:ptCount val="5"/>
                <c:pt idx="0">
                  <c:v>0.5</c:v>
                </c:pt>
                <c:pt idx="1">
                  <c:v>0.3235294117647059</c:v>
                </c:pt>
                <c:pt idx="2">
                  <c:v>8.8235294117647065E-2</c:v>
                </c:pt>
                <c:pt idx="3">
                  <c:v>8.8235294117647065E-2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117872"/>
        <c:axId val="253118264"/>
        <c:axId val="251741328"/>
      </c:bar3DChart>
      <c:catAx>
        <c:axId val="25311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53118264"/>
        <c:crosses val="autoZero"/>
        <c:auto val="1"/>
        <c:lblAlgn val="ctr"/>
        <c:lblOffset val="100"/>
        <c:noMultiLvlLbl val="0"/>
      </c:catAx>
      <c:valAx>
        <c:axId val="253118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53117872"/>
        <c:crosses val="autoZero"/>
        <c:crossBetween val="between"/>
      </c:valAx>
      <c:serAx>
        <c:axId val="251741328"/>
        <c:scaling>
          <c:orientation val="minMax"/>
        </c:scaling>
        <c:delete val="1"/>
        <c:axPos val="b"/>
        <c:majorTickMark val="none"/>
        <c:minorTickMark val="none"/>
        <c:tickLblPos val="nextTo"/>
        <c:crossAx val="25311826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Sheet1!$F$33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Sheet1!$E$34:$E$38</c:f>
              <c:strCache>
                <c:ptCount val="5"/>
                <c:pt idx="0">
                  <c:v>Very Positive</c:v>
                </c:pt>
                <c:pt idx="1">
                  <c:v>Positive</c:v>
                </c:pt>
                <c:pt idx="2">
                  <c:v>Unsure</c:v>
                </c:pt>
                <c:pt idx="3">
                  <c:v>Negative</c:v>
                </c:pt>
                <c:pt idx="4">
                  <c:v>Very Negative</c:v>
                </c:pt>
              </c:strCache>
            </c:strRef>
          </c:cat>
          <c:val>
            <c:numRef>
              <c:f>Sheet1!$F$34:$F$38</c:f>
              <c:numCache>
                <c:formatCode>0%</c:formatCode>
                <c:ptCount val="5"/>
                <c:pt idx="0">
                  <c:v>5.8823529411764705E-2</c:v>
                </c:pt>
                <c:pt idx="1">
                  <c:v>0.3235294117647059</c:v>
                </c:pt>
                <c:pt idx="2">
                  <c:v>0.35294117647058826</c:v>
                </c:pt>
                <c:pt idx="3">
                  <c:v>0.26470588235294118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Sheet1!$G$33</c:f>
              <c:strCache>
                <c:ptCount val="1"/>
                <c:pt idx="0">
                  <c:v>Japanese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Sheet1!$E$34:$E$38</c:f>
              <c:strCache>
                <c:ptCount val="5"/>
                <c:pt idx="0">
                  <c:v>Very Positive</c:v>
                </c:pt>
                <c:pt idx="1">
                  <c:v>Positive</c:v>
                </c:pt>
                <c:pt idx="2">
                  <c:v>Unsure</c:v>
                </c:pt>
                <c:pt idx="3">
                  <c:v>Negative</c:v>
                </c:pt>
                <c:pt idx="4">
                  <c:v>Very Negative</c:v>
                </c:pt>
              </c:strCache>
            </c:strRef>
          </c:cat>
          <c:val>
            <c:numRef>
              <c:f>Sheet1!$G$34:$G$38</c:f>
              <c:numCache>
                <c:formatCode>0%</c:formatCode>
                <c:ptCount val="5"/>
                <c:pt idx="0">
                  <c:v>2.9411764705882353E-2</c:v>
                </c:pt>
                <c:pt idx="1">
                  <c:v>0.38235294117647056</c:v>
                </c:pt>
                <c:pt idx="2">
                  <c:v>0.11764705882352941</c:v>
                </c:pt>
                <c:pt idx="3">
                  <c:v>0.38235294117647056</c:v>
                </c:pt>
                <c:pt idx="4">
                  <c:v>8.8235294117647065E-2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201832"/>
        <c:axId val="345200264"/>
        <c:axId val="0"/>
      </c:bar3DChart>
      <c:catAx>
        <c:axId val="345201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200264"/>
        <c:crosses val="autoZero"/>
        <c:auto val="1"/>
        <c:lblAlgn val="ctr"/>
        <c:lblOffset val="100"/>
        <c:noMultiLvlLbl val="0"/>
      </c:catAx>
      <c:valAx>
        <c:axId val="345200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201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Sheet1!$E$124</c:f>
              <c:strCache>
                <c:ptCount val="1"/>
                <c:pt idx="0">
                  <c:v>Greatly 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Sheet1!$F$123:$G$123</c:f>
              <c:strCache>
                <c:ptCount val="2"/>
                <c:pt idx="0">
                  <c:v>American</c:v>
                </c:pt>
                <c:pt idx="1">
                  <c:v>Japanese</c:v>
                </c:pt>
              </c:strCache>
            </c:strRef>
          </c:cat>
          <c:val>
            <c:numRef>
              <c:f>Sheet1!$F$124:$G$124</c:f>
              <c:numCache>
                <c:formatCode>0%</c:formatCode>
                <c:ptCount val="2"/>
                <c:pt idx="0">
                  <c:v>0.23529411764705882</c:v>
                </c:pt>
                <c:pt idx="1">
                  <c:v>5.8823529411764705E-2</c:v>
                </c:pt>
              </c:numCache>
            </c:numRef>
          </c:val>
        </c:ser>
        <c:ser>
          <c:idx val="1"/>
          <c:order val="1"/>
          <c:tx>
            <c:strRef>
              <c:f>Sheet1!$E$125</c:f>
              <c:strCache>
                <c:ptCount val="1"/>
                <c:pt idx="0">
                  <c:v>Somewhat Increase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Sheet1!$F$123:$G$123</c:f>
              <c:strCache>
                <c:ptCount val="2"/>
                <c:pt idx="0">
                  <c:v>American</c:v>
                </c:pt>
                <c:pt idx="1">
                  <c:v>Japanese</c:v>
                </c:pt>
              </c:strCache>
            </c:strRef>
          </c:cat>
          <c:val>
            <c:numRef>
              <c:f>Sheet1!$F$125:$G$125</c:f>
              <c:numCache>
                <c:formatCode>0%</c:formatCode>
                <c:ptCount val="2"/>
                <c:pt idx="0">
                  <c:v>0.47058823529411764</c:v>
                </c:pt>
                <c:pt idx="1">
                  <c:v>0.23529411764705882</c:v>
                </c:pt>
              </c:numCache>
            </c:numRef>
          </c:val>
        </c:ser>
        <c:ser>
          <c:idx val="2"/>
          <c:order val="2"/>
          <c:tx>
            <c:strRef>
              <c:f>Sheet1!$E$126</c:f>
              <c:strCache>
                <c:ptCount val="1"/>
                <c:pt idx="0">
                  <c:v>Remain the Same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Sheet1!$F$123:$G$123</c:f>
              <c:strCache>
                <c:ptCount val="2"/>
                <c:pt idx="0">
                  <c:v>American</c:v>
                </c:pt>
                <c:pt idx="1">
                  <c:v>Japanese</c:v>
                </c:pt>
              </c:strCache>
            </c:strRef>
          </c:cat>
          <c:val>
            <c:numRef>
              <c:f>Sheet1!$F$126:$G$126</c:f>
              <c:numCache>
                <c:formatCode>0%</c:formatCode>
                <c:ptCount val="2"/>
                <c:pt idx="0">
                  <c:v>0.11764705882352941</c:v>
                </c:pt>
                <c:pt idx="1">
                  <c:v>0.20588235294117646</c:v>
                </c:pt>
              </c:numCache>
            </c:numRef>
          </c:val>
        </c:ser>
        <c:ser>
          <c:idx val="3"/>
          <c:order val="3"/>
          <c:tx>
            <c:strRef>
              <c:f>Sheet1!$E$127</c:f>
              <c:strCache>
                <c:ptCount val="1"/>
                <c:pt idx="0">
                  <c:v>Somewhat Decrease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Sheet1!$F$123:$G$123</c:f>
              <c:strCache>
                <c:ptCount val="2"/>
                <c:pt idx="0">
                  <c:v>American</c:v>
                </c:pt>
                <c:pt idx="1">
                  <c:v>Japanese</c:v>
                </c:pt>
              </c:strCache>
            </c:strRef>
          </c:cat>
          <c:val>
            <c:numRef>
              <c:f>Sheet1!$F$127:$G$127</c:f>
              <c:numCache>
                <c:formatCode>0%</c:formatCode>
                <c:ptCount val="2"/>
                <c:pt idx="0">
                  <c:v>0.11764705882352941</c:v>
                </c:pt>
                <c:pt idx="1">
                  <c:v>0.44117647058823528</c:v>
                </c:pt>
              </c:numCache>
            </c:numRef>
          </c:val>
        </c:ser>
        <c:ser>
          <c:idx val="4"/>
          <c:order val="4"/>
          <c:tx>
            <c:strRef>
              <c:f>Sheet1!$E$128</c:f>
              <c:strCache>
                <c:ptCount val="1"/>
                <c:pt idx="0">
                  <c:v>Greatly Decrease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Sheet1!$F$123:$G$123</c:f>
              <c:strCache>
                <c:ptCount val="2"/>
                <c:pt idx="0">
                  <c:v>American</c:v>
                </c:pt>
                <c:pt idx="1">
                  <c:v>Japanese</c:v>
                </c:pt>
              </c:strCache>
            </c:strRef>
          </c:cat>
          <c:val>
            <c:numRef>
              <c:f>Sheet1!$F$128:$G$128</c:f>
              <c:numCache>
                <c:formatCode>0%</c:formatCode>
                <c:ptCount val="2"/>
                <c:pt idx="0">
                  <c:v>5.8823529411764705E-2</c:v>
                </c:pt>
                <c:pt idx="1">
                  <c:v>5.8823529411764705E-2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203792"/>
        <c:axId val="345204184"/>
        <c:axId val="0"/>
      </c:bar3DChart>
      <c:catAx>
        <c:axId val="34520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204184"/>
        <c:crosses val="autoZero"/>
        <c:auto val="1"/>
        <c:lblAlgn val="ctr"/>
        <c:lblOffset val="100"/>
        <c:noMultiLvlLbl val="0"/>
      </c:catAx>
      <c:valAx>
        <c:axId val="34520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5203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923AD-2769-4C2F-97CE-4EE45F1484F1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26FA0-294B-4AD2-81BC-D30D325CE992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1932</a:t>
          </a:r>
          <a:endParaRPr lang="en-US" sz="1400" dirty="0"/>
        </a:p>
      </dgm:t>
    </dgm:pt>
    <dgm:pt modelId="{C6FEF4E6-0781-4036-B64C-A113F8018856}" type="parTrans" cxnId="{C29E044A-A0D4-45A7-AEE2-13066A774B37}">
      <dgm:prSet/>
      <dgm:spPr/>
      <dgm:t>
        <a:bodyPr/>
        <a:lstStyle/>
        <a:p>
          <a:endParaRPr lang="en-US"/>
        </a:p>
      </dgm:t>
    </dgm:pt>
    <dgm:pt modelId="{CF8EB8E7-4B4C-43D7-AFD0-19F28B1E2E74}" type="sibTrans" cxnId="{C29E044A-A0D4-45A7-AEE2-13066A774B37}">
      <dgm:prSet/>
      <dgm:spPr/>
      <dgm:t>
        <a:bodyPr/>
        <a:lstStyle/>
        <a:p>
          <a:endParaRPr lang="en-US"/>
        </a:p>
      </dgm:t>
    </dgm:pt>
    <dgm:pt modelId="{758589C6-A83D-4C1D-A219-FB053A120B4E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James Chadwick discovers the neutron</a:t>
          </a:r>
          <a:endParaRPr lang="en-US" sz="1800" dirty="0">
            <a:solidFill>
              <a:schemeClr val="bg1"/>
            </a:solidFill>
          </a:endParaRPr>
        </a:p>
      </dgm:t>
    </dgm:pt>
    <dgm:pt modelId="{2685F60C-8B10-4F6D-872C-F2A1BED1ECD3}" type="parTrans" cxnId="{8B665E5B-91D7-4F6B-9822-2F2FEEDD473D}">
      <dgm:prSet/>
      <dgm:spPr/>
      <dgm:t>
        <a:bodyPr/>
        <a:lstStyle/>
        <a:p>
          <a:endParaRPr lang="en-US"/>
        </a:p>
      </dgm:t>
    </dgm:pt>
    <dgm:pt modelId="{F8561EB5-4948-4486-90AF-5C09739FD13A}" type="sibTrans" cxnId="{8B665E5B-91D7-4F6B-9822-2F2FEEDD473D}">
      <dgm:prSet/>
      <dgm:spPr/>
      <dgm:t>
        <a:bodyPr/>
        <a:lstStyle/>
        <a:p>
          <a:endParaRPr lang="en-US"/>
        </a:p>
      </dgm:t>
    </dgm:pt>
    <dgm:pt modelId="{1738CD0A-030F-4F05-93AB-50A2B48928C5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1938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AAD95-8A1A-4AC8-B5C4-49BD8E3FC68E}" type="parTrans" cxnId="{40668BFE-7C89-42D2-944C-39A9EFC830BF}">
      <dgm:prSet/>
      <dgm:spPr/>
      <dgm:t>
        <a:bodyPr/>
        <a:lstStyle/>
        <a:p>
          <a:endParaRPr lang="en-US"/>
        </a:p>
      </dgm:t>
    </dgm:pt>
    <dgm:pt modelId="{A386309C-1785-43C2-B0A9-A08B985D27F5}" type="sibTrans" cxnId="{40668BFE-7C89-42D2-944C-39A9EFC830BF}">
      <dgm:prSet/>
      <dgm:spPr/>
      <dgm:t>
        <a:bodyPr/>
        <a:lstStyle/>
        <a:p>
          <a:endParaRPr lang="en-US"/>
        </a:p>
      </dgm:t>
    </dgm:pt>
    <dgm:pt modelId="{46964D69-CD20-4AE5-AA55-D5989E4235B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Nuclear fission is discovered by Otto Hahn and Fritz </a:t>
          </a:r>
          <a:r>
            <a:rPr lang="en-US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Strassmann</a:t>
          </a:r>
          <a:endParaRPr lang="en-US" dirty="0">
            <a:solidFill>
              <a:schemeClr val="bg1"/>
            </a:solidFill>
          </a:endParaRPr>
        </a:p>
      </dgm:t>
    </dgm:pt>
    <dgm:pt modelId="{C53EDC5F-8CA6-4BED-A323-D7BBB90772DD}" type="parTrans" cxnId="{8CB54948-8966-4680-9913-34534F383435}">
      <dgm:prSet/>
      <dgm:spPr/>
      <dgm:t>
        <a:bodyPr/>
        <a:lstStyle/>
        <a:p>
          <a:endParaRPr lang="en-US"/>
        </a:p>
      </dgm:t>
    </dgm:pt>
    <dgm:pt modelId="{B3F5D821-B461-4630-A5CC-1E0678B75497}" type="sibTrans" cxnId="{8CB54948-8966-4680-9913-34534F383435}">
      <dgm:prSet/>
      <dgm:spPr/>
      <dgm:t>
        <a:bodyPr/>
        <a:lstStyle/>
        <a:p>
          <a:endParaRPr lang="en-US"/>
        </a:p>
      </dgm:t>
    </dgm:pt>
    <dgm:pt modelId="{8E50970D-D3D0-4372-8E3C-80B0EDBE656F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1942</a:t>
          </a:r>
          <a:endParaRPr lang="en-US" sz="1400" dirty="0"/>
        </a:p>
      </dgm:t>
    </dgm:pt>
    <dgm:pt modelId="{A41A708C-8BB9-4423-8F91-436D43D38104}" type="parTrans" cxnId="{9A9CCFE4-781A-49E5-9774-D1179578DE83}">
      <dgm:prSet/>
      <dgm:spPr/>
      <dgm:t>
        <a:bodyPr/>
        <a:lstStyle/>
        <a:p>
          <a:endParaRPr lang="en-US"/>
        </a:p>
      </dgm:t>
    </dgm:pt>
    <dgm:pt modelId="{899DBDAA-C369-47E5-A380-786529B74786}" type="sibTrans" cxnId="{9A9CCFE4-781A-49E5-9774-D1179578DE83}">
      <dgm:prSet/>
      <dgm:spPr/>
      <dgm:t>
        <a:bodyPr/>
        <a:lstStyle/>
        <a:p>
          <a:endParaRPr lang="en-US"/>
        </a:p>
      </dgm:t>
    </dgm:pt>
    <dgm:pt modelId="{3620BCAD-0C34-4270-B5A0-C1BFEC3438C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Manhattan Project is formed during WWII to develop the atom bomb</a:t>
          </a:r>
          <a:endParaRPr lang="en-US" sz="1800" dirty="0">
            <a:solidFill>
              <a:schemeClr val="bg1"/>
            </a:solidFill>
          </a:endParaRPr>
        </a:p>
      </dgm:t>
    </dgm:pt>
    <dgm:pt modelId="{5602853B-3848-4A65-90D0-68B87E4A88FE}" type="parTrans" cxnId="{4C5B25A5-45D8-4908-A24C-F0F21D767B45}">
      <dgm:prSet/>
      <dgm:spPr/>
      <dgm:t>
        <a:bodyPr/>
        <a:lstStyle/>
        <a:p>
          <a:endParaRPr lang="en-US"/>
        </a:p>
      </dgm:t>
    </dgm:pt>
    <dgm:pt modelId="{A969BB4A-50CC-4E14-B975-DEB63021F2D3}" type="sibTrans" cxnId="{4C5B25A5-45D8-4908-A24C-F0F21D767B45}">
      <dgm:prSet/>
      <dgm:spPr/>
      <dgm:t>
        <a:bodyPr/>
        <a:lstStyle/>
        <a:p>
          <a:endParaRPr lang="en-US"/>
        </a:p>
      </dgm:t>
    </dgm:pt>
    <dgm:pt modelId="{E2E4535D-CE23-4FAB-821D-3124BC36D723}" type="pres">
      <dgm:prSet presAssocID="{AC7923AD-2769-4C2F-97CE-4EE45F1484F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F7BB6C0-8565-4628-A9DB-65D7EF65440D}" type="pres">
      <dgm:prSet presAssocID="{79626FA0-294B-4AD2-81BC-D30D325CE992}" presName="composite" presStyleCnt="0"/>
      <dgm:spPr/>
    </dgm:pt>
    <dgm:pt modelId="{538F0B49-FEDA-4078-BB36-9BD4853D94A3}" type="pres">
      <dgm:prSet presAssocID="{79626FA0-294B-4AD2-81BC-D30D325CE992}" presName="Accent" presStyleLbl="alignAcc1" presStyleIdx="0" presStyleCnt="3"/>
      <dgm:spPr/>
      <dgm:t>
        <a:bodyPr/>
        <a:lstStyle/>
        <a:p>
          <a:endParaRPr lang="en-US"/>
        </a:p>
      </dgm:t>
    </dgm:pt>
    <dgm:pt modelId="{01FE4C03-F94A-4B26-85EF-7B01FC6A4663}" type="pres">
      <dgm:prSet presAssocID="{79626FA0-294B-4AD2-81BC-D30D325CE992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/>
        </a:p>
      </dgm:t>
    </dgm:pt>
    <dgm:pt modelId="{0AD9F8C4-3274-4808-8D0B-28C75EC29C28}" type="pres">
      <dgm:prSet presAssocID="{79626FA0-294B-4AD2-81BC-D30D325CE992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1FBF3-0971-4FFE-A8EC-842ACF9A49C5}" type="pres">
      <dgm:prSet presAssocID="{79626FA0-294B-4AD2-81BC-D30D325CE992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E0695-7202-4EA7-8A5B-D5842AFB1D03}" type="pres">
      <dgm:prSet presAssocID="{CF8EB8E7-4B4C-43D7-AFD0-19F28B1E2E74}" presName="sibTrans" presStyleCnt="0"/>
      <dgm:spPr/>
    </dgm:pt>
    <dgm:pt modelId="{F36ECEB8-0EB0-48A8-BCCC-B9606B711E90}" type="pres">
      <dgm:prSet presAssocID="{1738CD0A-030F-4F05-93AB-50A2B48928C5}" presName="composite" presStyleCnt="0"/>
      <dgm:spPr/>
    </dgm:pt>
    <dgm:pt modelId="{FDCB7233-0C60-4433-A512-91E38A15CD44}" type="pres">
      <dgm:prSet presAssocID="{1738CD0A-030F-4F05-93AB-50A2B48928C5}" presName="Accent" presStyleLbl="alignAcc1" presStyleIdx="1" presStyleCnt="3"/>
      <dgm:spPr/>
    </dgm:pt>
    <dgm:pt modelId="{5252F1C8-DEBF-4D2B-88BA-B3A83EFF5AA1}" type="pres">
      <dgm:prSet presAssocID="{1738CD0A-030F-4F05-93AB-50A2B48928C5}" presName="Image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BB516EEF-D0F6-4896-B9CC-359692F514A5}" type="pres">
      <dgm:prSet presAssocID="{1738CD0A-030F-4F05-93AB-50A2B48928C5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3E8D0-822B-4FC8-9BF3-FAE96B491784}" type="pres">
      <dgm:prSet presAssocID="{1738CD0A-030F-4F05-93AB-50A2B48928C5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4834C-9912-44EA-A142-CF89815A469F}" type="pres">
      <dgm:prSet presAssocID="{A386309C-1785-43C2-B0A9-A08B985D27F5}" presName="sibTrans" presStyleCnt="0"/>
      <dgm:spPr/>
    </dgm:pt>
    <dgm:pt modelId="{6E8BBECA-1DEB-412E-941A-43CCD944A3B2}" type="pres">
      <dgm:prSet presAssocID="{8E50970D-D3D0-4372-8E3C-80B0EDBE656F}" presName="composite" presStyleCnt="0"/>
      <dgm:spPr/>
    </dgm:pt>
    <dgm:pt modelId="{0B2E4225-209C-474E-B940-41047230CEF2}" type="pres">
      <dgm:prSet presAssocID="{8E50970D-D3D0-4372-8E3C-80B0EDBE656F}" presName="Accent" presStyleLbl="alignAcc1" presStyleIdx="2" presStyleCnt="3"/>
      <dgm:spPr/>
    </dgm:pt>
    <dgm:pt modelId="{E426B0F1-5F25-4377-B790-D69C8B0D2D48}" type="pres">
      <dgm:prSet presAssocID="{8E50970D-D3D0-4372-8E3C-80B0EDBE656F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30855F4E-6419-4859-B8F6-31304AC8F517}" type="pres">
      <dgm:prSet presAssocID="{8E50970D-D3D0-4372-8E3C-80B0EDBE656F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20CEB-E792-418A-B968-847A52188D65}" type="pres">
      <dgm:prSet presAssocID="{8E50970D-D3D0-4372-8E3C-80B0EDBE656F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68BFE-7C89-42D2-944C-39A9EFC830BF}" srcId="{AC7923AD-2769-4C2F-97CE-4EE45F1484F1}" destId="{1738CD0A-030F-4F05-93AB-50A2B48928C5}" srcOrd="1" destOrd="0" parTransId="{866AAD95-8A1A-4AC8-B5C4-49BD8E3FC68E}" sibTransId="{A386309C-1785-43C2-B0A9-A08B985D27F5}"/>
    <dgm:cxn modelId="{8CB54948-8966-4680-9913-34534F383435}" srcId="{1738CD0A-030F-4F05-93AB-50A2B48928C5}" destId="{46964D69-CD20-4AE5-AA55-D5989E4235B8}" srcOrd="0" destOrd="0" parTransId="{C53EDC5F-8CA6-4BED-A323-D7BBB90772DD}" sibTransId="{B3F5D821-B461-4630-A5CC-1E0678B75497}"/>
    <dgm:cxn modelId="{177FB04B-998D-4E5F-9212-2B76AA45CA71}" type="presOf" srcId="{758589C6-A83D-4C1D-A219-FB053A120B4E}" destId="{0AD9F8C4-3274-4808-8D0B-28C75EC29C28}" srcOrd="0" destOrd="0" presId="urn:microsoft.com/office/officeart/2008/layout/TitlePictureLineup"/>
    <dgm:cxn modelId="{C29E044A-A0D4-45A7-AEE2-13066A774B37}" srcId="{AC7923AD-2769-4C2F-97CE-4EE45F1484F1}" destId="{79626FA0-294B-4AD2-81BC-D30D325CE992}" srcOrd="0" destOrd="0" parTransId="{C6FEF4E6-0781-4036-B64C-A113F8018856}" sibTransId="{CF8EB8E7-4B4C-43D7-AFD0-19F28B1E2E74}"/>
    <dgm:cxn modelId="{EC0941E2-BC0B-433A-90A4-E749404322F4}" type="presOf" srcId="{3620BCAD-0C34-4270-B5A0-C1BFEC3438C6}" destId="{30855F4E-6419-4859-B8F6-31304AC8F517}" srcOrd="0" destOrd="0" presId="urn:microsoft.com/office/officeart/2008/layout/TitlePictureLineup"/>
    <dgm:cxn modelId="{0FDAFA65-B932-46D3-B934-50BFE0587B11}" type="presOf" srcId="{AC7923AD-2769-4C2F-97CE-4EE45F1484F1}" destId="{E2E4535D-CE23-4FAB-821D-3124BC36D723}" srcOrd="0" destOrd="0" presId="urn:microsoft.com/office/officeart/2008/layout/TitlePictureLineup"/>
    <dgm:cxn modelId="{4ECCF838-AA73-4AC1-9C3F-18D810598175}" type="presOf" srcId="{79626FA0-294B-4AD2-81BC-D30D325CE992}" destId="{AB11FBF3-0971-4FFE-A8EC-842ACF9A49C5}" srcOrd="0" destOrd="0" presId="urn:microsoft.com/office/officeart/2008/layout/TitlePictureLineup"/>
    <dgm:cxn modelId="{8B665E5B-91D7-4F6B-9822-2F2FEEDD473D}" srcId="{79626FA0-294B-4AD2-81BC-D30D325CE992}" destId="{758589C6-A83D-4C1D-A219-FB053A120B4E}" srcOrd="0" destOrd="0" parTransId="{2685F60C-8B10-4F6D-872C-F2A1BED1ECD3}" sibTransId="{F8561EB5-4948-4486-90AF-5C09739FD13A}"/>
    <dgm:cxn modelId="{4C5B25A5-45D8-4908-A24C-F0F21D767B45}" srcId="{8E50970D-D3D0-4372-8E3C-80B0EDBE656F}" destId="{3620BCAD-0C34-4270-B5A0-C1BFEC3438C6}" srcOrd="0" destOrd="0" parTransId="{5602853B-3848-4A65-90D0-68B87E4A88FE}" sibTransId="{A969BB4A-50CC-4E14-B975-DEB63021F2D3}"/>
    <dgm:cxn modelId="{9A9CCFE4-781A-49E5-9774-D1179578DE83}" srcId="{AC7923AD-2769-4C2F-97CE-4EE45F1484F1}" destId="{8E50970D-D3D0-4372-8E3C-80B0EDBE656F}" srcOrd="2" destOrd="0" parTransId="{A41A708C-8BB9-4423-8F91-436D43D38104}" sibTransId="{899DBDAA-C369-47E5-A380-786529B74786}"/>
    <dgm:cxn modelId="{42681760-8098-470D-821A-18BA26AE61A0}" type="presOf" srcId="{46964D69-CD20-4AE5-AA55-D5989E4235B8}" destId="{BB516EEF-D0F6-4896-B9CC-359692F514A5}" srcOrd="0" destOrd="0" presId="urn:microsoft.com/office/officeart/2008/layout/TitlePictureLineup"/>
    <dgm:cxn modelId="{86FB3FAF-34BF-4EF9-A425-92497B168926}" type="presOf" srcId="{8E50970D-D3D0-4372-8E3C-80B0EDBE656F}" destId="{90320CEB-E792-418A-B968-847A52188D65}" srcOrd="0" destOrd="0" presId="urn:microsoft.com/office/officeart/2008/layout/TitlePictureLineup"/>
    <dgm:cxn modelId="{449922F2-D867-4C78-83BC-1902E7226538}" type="presOf" srcId="{1738CD0A-030F-4F05-93AB-50A2B48928C5}" destId="{B923E8D0-822B-4FC8-9BF3-FAE96B491784}" srcOrd="0" destOrd="0" presId="urn:microsoft.com/office/officeart/2008/layout/TitlePictureLineup"/>
    <dgm:cxn modelId="{6FB7109E-A367-4D25-A7BB-C3B760CFD4A7}" type="presParOf" srcId="{E2E4535D-CE23-4FAB-821D-3124BC36D723}" destId="{CF7BB6C0-8565-4628-A9DB-65D7EF65440D}" srcOrd="0" destOrd="0" presId="urn:microsoft.com/office/officeart/2008/layout/TitlePictureLineup"/>
    <dgm:cxn modelId="{3ECABF75-2CC0-40CD-9891-8B27C70B0507}" type="presParOf" srcId="{CF7BB6C0-8565-4628-A9DB-65D7EF65440D}" destId="{538F0B49-FEDA-4078-BB36-9BD4853D94A3}" srcOrd="0" destOrd="0" presId="urn:microsoft.com/office/officeart/2008/layout/TitlePictureLineup"/>
    <dgm:cxn modelId="{24FB0A18-D61A-4324-ABAE-92991979B4B6}" type="presParOf" srcId="{CF7BB6C0-8565-4628-A9DB-65D7EF65440D}" destId="{01FE4C03-F94A-4B26-85EF-7B01FC6A4663}" srcOrd="1" destOrd="0" presId="urn:microsoft.com/office/officeart/2008/layout/TitlePictureLineup"/>
    <dgm:cxn modelId="{37F1A6BD-499B-4566-B1B7-B64DB1339F56}" type="presParOf" srcId="{CF7BB6C0-8565-4628-A9DB-65D7EF65440D}" destId="{0AD9F8C4-3274-4808-8D0B-28C75EC29C28}" srcOrd="2" destOrd="0" presId="urn:microsoft.com/office/officeart/2008/layout/TitlePictureLineup"/>
    <dgm:cxn modelId="{7BDE365F-D28F-4144-8F76-CDB7406EF6F4}" type="presParOf" srcId="{CF7BB6C0-8565-4628-A9DB-65D7EF65440D}" destId="{AB11FBF3-0971-4FFE-A8EC-842ACF9A49C5}" srcOrd="3" destOrd="0" presId="urn:microsoft.com/office/officeart/2008/layout/TitlePictureLineup"/>
    <dgm:cxn modelId="{DAEAE7BF-5823-4C86-ADF7-E096BF8CBBD7}" type="presParOf" srcId="{E2E4535D-CE23-4FAB-821D-3124BC36D723}" destId="{EE3E0695-7202-4EA7-8A5B-D5842AFB1D03}" srcOrd="1" destOrd="0" presId="urn:microsoft.com/office/officeart/2008/layout/TitlePictureLineup"/>
    <dgm:cxn modelId="{90003F8F-740C-417B-B736-D38A3EFDEE1E}" type="presParOf" srcId="{E2E4535D-CE23-4FAB-821D-3124BC36D723}" destId="{F36ECEB8-0EB0-48A8-BCCC-B9606B711E90}" srcOrd="2" destOrd="0" presId="urn:microsoft.com/office/officeart/2008/layout/TitlePictureLineup"/>
    <dgm:cxn modelId="{1C5CBF65-0C5D-45E4-99D8-036BDB26F4AC}" type="presParOf" srcId="{F36ECEB8-0EB0-48A8-BCCC-B9606B711E90}" destId="{FDCB7233-0C60-4433-A512-91E38A15CD44}" srcOrd="0" destOrd="0" presId="urn:microsoft.com/office/officeart/2008/layout/TitlePictureLineup"/>
    <dgm:cxn modelId="{8A3A0A82-6F69-4227-B7C8-4A0E5D7D49DA}" type="presParOf" srcId="{F36ECEB8-0EB0-48A8-BCCC-B9606B711E90}" destId="{5252F1C8-DEBF-4D2B-88BA-B3A83EFF5AA1}" srcOrd="1" destOrd="0" presId="urn:microsoft.com/office/officeart/2008/layout/TitlePictureLineup"/>
    <dgm:cxn modelId="{E4DD7EC7-397E-41DE-9828-B6A1CEFF658A}" type="presParOf" srcId="{F36ECEB8-0EB0-48A8-BCCC-B9606B711E90}" destId="{BB516EEF-D0F6-4896-B9CC-359692F514A5}" srcOrd="2" destOrd="0" presId="urn:microsoft.com/office/officeart/2008/layout/TitlePictureLineup"/>
    <dgm:cxn modelId="{A6D67032-14AD-4BAC-923A-80BB253923A2}" type="presParOf" srcId="{F36ECEB8-0EB0-48A8-BCCC-B9606B711E90}" destId="{B923E8D0-822B-4FC8-9BF3-FAE96B491784}" srcOrd="3" destOrd="0" presId="urn:microsoft.com/office/officeart/2008/layout/TitlePictureLineup"/>
    <dgm:cxn modelId="{BEE58D4A-112A-4E1C-840B-8445CE906F64}" type="presParOf" srcId="{E2E4535D-CE23-4FAB-821D-3124BC36D723}" destId="{9BF4834C-9912-44EA-A142-CF89815A469F}" srcOrd="3" destOrd="0" presId="urn:microsoft.com/office/officeart/2008/layout/TitlePictureLineup"/>
    <dgm:cxn modelId="{67CBB6F1-6EF7-4CAE-9120-202D47B0427A}" type="presParOf" srcId="{E2E4535D-CE23-4FAB-821D-3124BC36D723}" destId="{6E8BBECA-1DEB-412E-941A-43CCD944A3B2}" srcOrd="4" destOrd="0" presId="urn:microsoft.com/office/officeart/2008/layout/TitlePictureLineup"/>
    <dgm:cxn modelId="{732E56FE-5F29-4BC8-83AC-B925B42B61BE}" type="presParOf" srcId="{6E8BBECA-1DEB-412E-941A-43CCD944A3B2}" destId="{0B2E4225-209C-474E-B940-41047230CEF2}" srcOrd="0" destOrd="0" presId="urn:microsoft.com/office/officeart/2008/layout/TitlePictureLineup"/>
    <dgm:cxn modelId="{C833F69E-F1BC-4940-BD89-2A0886478CE4}" type="presParOf" srcId="{6E8BBECA-1DEB-412E-941A-43CCD944A3B2}" destId="{E426B0F1-5F25-4377-B790-D69C8B0D2D48}" srcOrd="1" destOrd="0" presId="urn:microsoft.com/office/officeart/2008/layout/TitlePictureLineup"/>
    <dgm:cxn modelId="{D7514834-6313-4B7B-AC29-166FEB616DFE}" type="presParOf" srcId="{6E8BBECA-1DEB-412E-941A-43CCD944A3B2}" destId="{30855F4E-6419-4859-B8F6-31304AC8F517}" srcOrd="2" destOrd="0" presId="urn:microsoft.com/office/officeart/2008/layout/TitlePictureLineup"/>
    <dgm:cxn modelId="{8E1B96C8-62F5-420F-90D7-6CBEC05335A9}" type="presParOf" srcId="{6E8BBECA-1DEB-412E-941A-43CCD944A3B2}" destId="{90320CEB-E792-418A-B968-847A52188D65}" srcOrd="3" destOrd="0" presId="urn:microsoft.com/office/officeart/2008/layout/TitlePictureLineup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7923AD-2769-4C2F-97CE-4EE45F1484F1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26FA0-294B-4AD2-81BC-D30D325CE992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1946</a:t>
          </a:r>
          <a:endParaRPr lang="en-US" sz="1400" dirty="0"/>
        </a:p>
      </dgm:t>
    </dgm:pt>
    <dgm:pt modelId="{C6FEF4E6-0781-4036-B64C-A113F8018856}" type="parTrans" cxnId="{C29E044A-A0D4-45A7-AEE2-13066A774B37}">
      <dgm:prSet/>
      <dgm:spPr/>
      <dgm:t>
        <a:bodyPr/>
        <a:lstStyle/>
        <a:p>
          <a:endParaRPr lang="en-US"/>
        </a:p>
      </dgm:t>
    </dgm:pt>
    <dgm:pt modelId="{CF8EB8E7-4B4C-43D7-AFD0-19F28B1E2E74}" type="sibTrans" cxnId="{C29E044A-A0D4-45A7-AEE2-13066A774B37}">
      <dgm:prSet/>
      <dgm:spPr/>
      <dgm:t>
        <a:bodyPr/>
        <a:lstStyle/>
        <a:p>
          <a:endParaRPr lang="en-US"/>
        </a:p>
      </dgm:t>
    </dgm:pt>
    <dgm:pt modelId="{758589C6-A83D-4C1D-A219-FB053A120B4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High military costs require governments to pursue civilian applications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5F60C-8B10-4F6D-872C-F2A1BED1ECD3}" type="parTrans" cxnId="{8B665E5B-91D7-4F6B-9822-2F2FEEDD473D}">
      <dgm:prSet/>
      <dgm:spPr/>
      <dgm:t>
        <a:bodyPr/>
        <a:lstStyle/>
        <a:p>
          <a:endParaRPr lang="en-US"/>
        </a:p>
      </dgm:t>
    </dgm:pt>
    <dgm:pt modelId="{F8561EB5-4948-4486-90AF-5C09739FD13A}" type="sibTrans" cxnId="{8B665E5B-91D7-4F6B-9822-2F2FEEDD473D}">
      <dgm:prSet/>
      <dgm:spPr/>
      <dgm:t>
        <a:bodyPr/>
        <a:lstStyle/>
        <a:p>
          <a:endParaRPr lang="en-US"/>
        </a:p>
      </dgm:t>
    </dgm:pt>
    <dgm:pt modelId="{1738CD0A-030F-4F05-93AB-50A2B48928C5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1954</a:t>
          </a:r>
          <a:endParaRPr lang="en-US" sz="1400" dirty="0"/>
        </a:p>
      </dgm:t>
    </dgm:pt>
    <dgm:pt modelId="{866AAD95-8A1A-4AC8-B5C4-49BD8E3FC68E}" type="parTrans" cxnId="{40668BFE-7C89-42D2-944C-39A9EFC830BF}">
      <dgm:prSet/>
      <dgm:spPr/>
      <dgm:t>
        <a:bodyPr/>
        <a:lstStyle/>
        <a:p>
          <a:endParaRPr lang="en-US"/>
        </a:p>
      </dgm:t>
    </dgm:pt>
    <dgm:pt modelId="{A386309C-1785-43C2-B0A9-A08B985D27F5}" type="sibTrans" cxnId="{40668BFE-7C89-42D2-944C-39A9EFC830BF}">
      <dgm:prSet/>
      <dgm:spPr/>
      <dgm:t>
        <a:bodyPr/>
        <a:lstStyle/>
        <a:p>
          <a:endParaRPr lang="en-US"/>
        </a:p>
      </dgm:t>
    </dgm:pt>
    <dgm:pt modelId="{46964D69-CD20-4AE5-AA55-D5989E4235B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first plant to generate electricity on a grid opens in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Obninsk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Russia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EDC5F-8CA6-4BED-A323-D7BBB90772DD}" type="parTrans" cxnId="{8CB54948-8966-4680-9913-34534F383435}">
      <dgm:prSet/>
      <dgm:spPr/>
      <dgm:t>
        <a:bodyPr/>
        <a:lstStyle/>
        <a:p>
          <a:endParaRPr lang="en-US"/>
        </a:p>
      </dgm:t>
    </dgm:pt>
    <dgm:pt modelId="{B3F5D821-B461-4630-A5CC-1E0678B75497}" type="sibTrans" cxnId="{8CB54948-8966-4680-9913-34534F383435}">
      <dgm:prSet/>
      <dgm:spPr/>
      <dgm:t>
        <a:bodyPr/>
        <a:lstStyle/>
        <a:p>
          <a:endParaRPr lang="en-US"/>
        </a:p>
      </dgm:t>
    </dgm:pt>
    <dgm:pt modelId="{8E50970D-D3D0-4372-8E3C-80B0EDBE656F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1956</a:t>
          </a:r>
          <a:endParaRPr lang="en-US" sz="1400" dirty="0"/>
        </a:p>
      </dgm:t>
    </dgm:pt>
    <dgm:pt modelId="{A41A708C-8BB9-4423-8F91-436D43D38104}" type="parTrans" cxnId="{9A9CCFE4-781A-49E5-9774-D1179578DE83}">
      <dgm:prSet/>
      <dgm:spPr/>
      <dgm:t>
        <a:bodyPr/>
        <a:lstStyle/>
        <a:p>
          <a:endParaRPr lang="en-US"/>
        </a:p>
      </dgm:t>
    </dgm:pt>
    <dgm:pt modelId="{899DBDAA-C369-47E5-A380-786529B74786}" type="sibTrans" cxnId="{9A9CCFE4-781A-49E5-9774-D1179578DE83}">
      <dgm:prSet/>
      <dgm:spPr/>
      <dgm:t>
        <a:bodyPr/>
        <a:lstStyle/>
        <a:p>
          <a:endParaRPr lang="en-US"/>
        </a:p>
      </dgm:t>
    </dgm:pt>
    <dgm:pt modelId="{3620BCAD-0C34-4270-B5A0-C1BFEC3438C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World’s first commercial nuclear power plant opens in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Windscale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England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2853B-3848-4A65-90D0-68B87E4A88FE}" type="parTrans" cxnId="{4C5B25A5-45D8-4908-A24C-F0F21D767B45}">
      <dgm:prSet/>
      <dgm:spPr/>
      <dgm:t>
        <a:bodyPr/>
        <a:lstStyle/>
        <a:p>
          <a:endParaRPr lang="en-US"/>
        </a:p>
      </dgm:t>
    </dgm:pt>
    <dgm:pt modelId="{A969BB4A-50CC-4E14-B975-DEB63021F2D3}" type="sibTrans" cxnId="{4C5B25A5-45D8-4908-A24C-F0F21D767B45}">
      <dgm:prSet/>
      <dgm:spPr/>
      <dgm:t>
        <a:bodyPr/>
        <a:lstStyle/>
        <a:p>
          <a:endParaRPr lang="en-US"/>
        </a:p>
      </dgm:t>
    </dgm:pt>
    <dgm:pt modelId="{CDADE5E7-7751-4084-A0A5-E2169A8AAB4F}" type="pres">
      <dgm:prSet presAssocID="{AC7923AD-2769-4C2F-97CE-4EE45F1484F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F5077909-7383-4CAF-90D2-FDCF40AF57F0}" type="pres">
      <dgm:prSet presAssocID="{79626FA0-294B-4AD2-81BC-D30D325CE992}" presName="composite" presStyleCnt="0"/>
      <dgm:spPr/>
    </dgm:pt>
    <dgm:pt modelId="{D151C016-010D-4517-85DE-76CB03D15F6A}" type="pres">
      <dgm:prSet presAssocID="{79626FA0-294B-4AD2-81BC-D30D325CE992}" presName="Accent" presStyleLbl="alignAcc1" presStyleIdx="0" presStyleCnt="3"/>
      <dgm:spPr/>
    </dgm:pt>
    <dgm:pt modelId="{234590D9-5FB6-4075-828E-BDA9B130BDA3}" type="pres">
      <dgm:prSet presAssocID="{79626FA0-294B-4AD2-81BC-D30D325CE992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en-US"/>
        </a:p>
      </dgm:t>
    </dgm:pt>
    <dgm:pt modelId="{C9124C8E-3B2A-445A-BBAE-69322604E899}" type="pres">
      <dgm:prSet presAssocID="{79626FA0-294B-4AD2-81BC-D30D325CE992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31590-E1F2-44BC-9FAF-C166868E80BA}" type="pres">
      <dgm:prSet presAssocID="{79626FA0-294B-4AD2-81BC-D30D325CE992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4EC0D-F77D-4DBF-A612-E1464A719E16}" type="pres">
      <dgm:prSet presAssocID="{CF8EB8E7-4B4C-43D7-AFD0-19F28B1E2E74}" presName="sibTrans" presStyleCnt="0"/>
      <dgm:spPr/>
    </dgm:pt>
    <dgm:pt modelId="{C7BD3391-A70E-4561-98D3-DE0DE7A29AAC}" type="pres">
      <dgm:prSet presAssocID="{1738CD0A-030F-4F05-93AB-50A2B48928C5}" presName="composite" presStyleCnt="0"/>
      <dgm:spPr/>
    </dgm:pt>
    <dgm:pt modelId="{F0F94A49-677A-431F-9F8D-DE5DD32CC243}" type="pres">
      <dgm:prSet presAssocID="{1738CD0A-030F-4F05-93AB-50A2B48928C5}" presName="Accent" presStyleLbl="alignAcc1" presStyleIdx="1" presStyleCnt="3"/>
      <dgm:spPr/>
    </dgm:pt>
    <dgm:pt modelId="{8465710D-C4A8-4875-A007-D7BB1BB87F75}" type="pres">
      <dgm:prSet presAssocID="{1738CD0A-030F-4F05-93AB-50A2B48928C5}" presName="Image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98E5CFE6-9D8A-4BB9-9D0D-E31290DB0AFE}" type="pres">
      <dgm:prSet presAssocID="{1738CD0A-030F-4F05-93AB-50A2B48928C5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402BF-C4F0-48B9-9269-AECE3A614B83}" type="pres">
      <dgm:prSet presAssocID="{1738CD0A-030F-4F05-93AB-50A2B48928C5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93CDE-B860-42C8-9D67-9004056133CB}" type="pres">
      <dgm:prSet presAssocID="{A386309C-1785-43C2-B0A9-A08B985D27F5}" presName="sibTrans" presStyleCnt="0"/>
      <dgm:spPr/>
    </dgm:pt>
    <dgm:pt modelId="{8900CAB7-FF15-4FC6-83DB-0F15DBD811B8}" type="pres">
      <dgm:prSet presAssocID="{8E50970D-D3D0-4372-8E3C-80B0EDBE656F}" presName="composite" presStyleCnt="0"/>
      <dgm:spPr/>
    </dgm:pt>
    <dgm:pt modelId="{B375C2AF-B95B-416C-A81F-BCF82D940BD7}" type="pres">
      <dgm:prSet presAssocID="{8E50970D-D3D0-4372-8E3C-80B0EDBE656F}" presName="Accent" presStyleLbl="alignAcc1" presStyleIdx="2" presStyleCnt="3"/>
      <dgm:spPr/>
    </dgm:pt>
    <dgm:pt modelId="{F6BB16EB-07A2-47AC-84AF-B465EAF2085B}" type="pres">
      <dgm:prSet presAssocID="{8E50970D-D3D0-4372-8E3C-80B0EDBE656F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80F7E8B2-9573-4918-9241-6F3A6C0F6771}" type="pres">
      <dgm:prSet presAssocID="{8E50970D-D3D0-4372-8E3C-80B0EDBE656F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B5846-0D6C-4804-877F-CAB6ED639288}" type="pres">
      <dgm:prSet presAssocID="{8E50970D-D3D0-4372-8E3C-80B0EDBE656F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68BFE-7C89-42D2-944C-39A9EFC830BF}" srcId="{AC7923AD-2769-4C2F-97CE-4EE45F1484F1}" destId="{1738CD0A-030F-4F05-93AB-50A2B48928C5}" srcOrd="1" destOrd="0" parTransId="{866AAD95-8A1A-4AC8-B5C4-49BD8E3FC68E}" sibTransId="{A386309C-1785-43C2-B0A9-A08B985D27F5}"/>
    <dgm:cxn modelId="{8CB54948-8966-4680-9913-34534F383435}" srcId="{1738CD0A-030F-4F05-93AB-50A2B48928C5}" destId="{46964D69-CD20-4AE5-AA55-D5989E4235B8}" srcOrd="0" destOrd="0" parTransId="{C53EDC5F-8CA6-4BED-A323-D7BBB90772DD}" sibTransId="{B3F5D821-B461-4630-A5CC-1E0678B75497}"/>
    <dgm:cxn modelId="{966443FC-6D5D-4DFB-8FC3-DB4105B71602}" type="presOf" srcId="{3620BCAD-0C34-4270-B5A0-C1BFEC3438C6}" destId="{80F7E8B2-9573-4918-9241-6F3A6C0F6771}" srcOrd="0" destOrd="0" presId="urn:microsoft.com/office/officeart/2008/layout/TitlePictureLineup"/>
    <dgm:cxn modelId="{C29E044A-A0D4-45A7-AEE2-13066A774B37}" srcId="{AC7923AD-2769-4C2F-97CE-4EE45F1484F1}" destId="{79626FA0-294B-4AD2-81BC-D30D325CE992}" srcOrd="0" destOrd="0" parTransId="{C6FEF4E6-0781-4036-B64C-A113F8018856}" sibTransId="{CF8EB8E7-4B4C-43D7-AFD0-19F28B1E2E74}"/>
    <dgm:cxn modelId="{F3686E50-A522-4CE0-9182-0A1CBFD42FF1}" type="presOf" srcId="{46964D69-CD20-4AE5-AA55-D5989E4235B8}" destId="{98E5CFE6-9D8A-4BB9-9D0D-E31290DB0AFE}" srcOrd="0" destOrd="0" presId="urn:microsoft.com/office/officeart/2008/layout/TitlePictureLineup"/>
    <dgm:cxn modelId="{A683C401-46D7-4B70-95E9-7D3C64B332F6}" type="presOf" srcId="{79626FA0-294B-4AD2-81BC-D30D325CE992}" destId="{E3131590-E1F2-44BC-9FAF-C166868E80BA}" srcOrd="0" destOrd="0" presId="urn:microsoft.com/office/officeart/2008/layout/TitlePictureLineup"/>
    <dgm:cxn modelId="{9C24104B-360B-49E0-A179-6838E1EAE8EE}" type="presOf" srcId="{758589C6-A83D-4C1D-A219-FB053A120B4E}" destId="{C9124C8E-3B2A-445A-BBAE-69322604E899}" srcOrd="0" destOrd="0" presId="urn:microsoft.com/office/officeart/2008/layout/TitlePictureLineup"/>
    <dgm:cxn modelId="{8B665E5B-91D7-4F6B-9822-2F2FEEDD473D}" srcId="{79626FA0-294B-4AD2-81BC-D30D325CE992}" destId="{758589C6-A83D-4C1D-A219-FB053A120B4E}" srcOrd="0" destOrd="0" parTransId="{2685F60C-8B10-4F6D-872C-F2A1BED1ECD3}" sibTransId="{F8561EB5-4948-4486-90AF-5C09739FD13A}"/>
    <dgm:cxn modelId="{4C5B25A5-45D8-4908-A24C-F0F21D767B45}" srcId="{8E50970D-D3D0-4372-8E3C-80B0EDBE656F}" destId="{3620BCAD-0C34-4270-B5A0-C1BFEC3438C6}" srcOrd="0" destOrd="0" parTransId="{5602853B-3848-4A65-90D0-68B87E4A88FE}" sibTransId="{A969BB4A-50CC-4E14-B975-DEB63021F2D3}"/>
    <dgm:cxn modelId="{9A9CCFE4-781A-49E5-9774-D1179578DE83}" srcId="{AC7923AD-2769-4C2F-97CE-4EE45F1484F1}" destId="{8E50970D-D3D0-4372-8E3C-80B0EDBE656F}" srcOrd="2" destOrd="0" parTransId="{A41A708C-8BB9-4423-8F91-436D43D38104}" sibTransId="{899DBDAA-C369-47E5-A380-786529B74786}"/>
    <dgm:cxn modelId="{1A6990E8-85F0-4929-9F72-B23EC967C3C6}" type="presOf" srcId="{8E50970D-D3D0-4372-8E3C-80B0EDBE656F}" destId="{4A6B5846-0D6C-4804-877F-CAB6ED639288}" srcOrd="0" destOrd="0" presId="urn:microsoft.com/office/officeart/2008/layout/TitlePictureLineup"/>
    <dgm:cxn modelId="{A5F58E09-E716-4919-8A38-34A89E5AE588}" type="presOf" srcId="{1738CD0A-030F-4F05-93AB-50A2B48928C5}" destId="{A83402BF-C4F0-48B9-9269-AECE3A614B83}" srcOrd="0" destOrd="0" presId="urn:microsoft.com/office/officeart/2008/layout/TitlePictureLineup"/>
    <dgm:cxn modelId="{33014FA8-ECE2-499D-811F-1B870FFC489D}" type="presOf" srcId="{AC7923AD-2769-4C2F-97CE-4EE45F1484F1}" destId="{CDADE5E7-7751-4084-A0A5-E2169A8AAB4F}" srcOrd="0" destOrd="0" presId="urn:microsoft.com/office/officeart/2008/layout/TitlePictureLineup"/>
    <dgm:cxn modelId="{B9A6FB48-3A19-4C64-AA11-020E34DC985D}" type="presParOf" srcId="{CDADE5E7-7751-4084-A0A5-E2169A8AAB4F}" destId="{F5077909-7383-4CAF-90D2-FDCF40AF57F0}" srcOrd="0" destOrd="0" presId="urn:microsoft.com/office/officeart/2008/layout/TitlePictureLineup"/>
    <dgm:cxn modelId="{583D5BA8-2289-47A7-855E-31B472734218}" type="presParOf" srcId="{F5077909-7383-4CAF-90D2-FDCF40AF57F0}" destId="{D151C016-010D-4517-85DE-76CB03D15F6A}" srcOrd="0" destOrd="0" presId="urn:microsoft.com/office/officeart/2008/layout/TitlePictureLineup"/>
    <dgm:cxn modelId="{C57F9016-A73D-422F-8EF3-7CA63D0F3CD7}" type="presParOf" srcId="{F5077909-7383-4CAF-90D2-FDCF40AF57F0}" destId="{234590D9-5FB6-4075-828E-BDA9B130BDA3}" srcOrd="1" destOrd="0" presId="urn:microsoft.com/office/officeart/2008/layout/TitlePictureLineup"/>
    <dgm:cxn modelId="{B91FB01D-4EFC-46C8-8B54-BC1C11F385DF}" type="presParOf" srcId="{F5077909-7383-4CAF-90D2-FDCF40AF57F0}" destId="{C9124C8E-3B2A-445A-BBAE-69322604E899}" srcOrd="2" destOrd="0" presId="urn:microsoft.com/office/officeart/2008/layout/TitlePictureLineup"/>
    <dgm:cxn modelId="{B00C7353-BC47-4998-A835-7966D500FEB9}" type="presParOf" srcId="{F5077909-7383-4CAF-90D2-FDCF40AF57F0}" destId="{E3131590-E1F2-44BC-9FAF-C166868E80BA}" srcOrd="3" destOrd="0" presId="urn:microsoft.com/office/officeart/2008/layout/TitlePictureLineup"/>
    <dgm:cxn modelId="{0E79B816-646F-4F14-B92B-CE32BBA712F1}" type="presParOf" srcId="{CDADE5E7-7751-4084-A0A5-E2169A8AAB4F}" destId="{2994EC0D-F77D-4DBF-A612-E1464A719E16}" srcOrd="1" destOrd="0" presId="urn:microsoft.com/office/officeart/2008/layout/TitlePictureLineup"/>
    <dgm:cxn modelId="{87F95DFC-15E8-4073-9ADA-8394D5682110}" type="presParOf" srcId="{CDADE5E7-7751-4084-A0A5-E2169A8AAB4F}" destId="{C7BD3391-A70E-4561-98D3-DE0DE7A29AAC}" srcOrd="2" destOrd="0" presId="urn:microsoft.com/office/officeart/2008/layout/TitlePictureLineup"/>
    <dgm:cxn modelId="{C835FA34-B1F4-4D12-8FC6-68F262C5D912}" type="presParOf" srcId="{C7BD3391-A70E-4561-98D3-DE0DE7A29AAC}" destId="{F0F94A49-677A-431F-9F8D-DE5DD32CC243}" srcOrd="0" destOrd="0" presId="urn:microsoft.com/office/officeart/2008/layout/TitlePictureLineup"/>
    <dgm:cxn modelId="{2D697CD9-F786-402C-A93B-E72BB0310D4C}" type="presParOf" srcId="{C7BD3391-A70E-4561-98D3-DE0DE7A29AAC}" destId="{8465710D-C4A8-4875-A007-D7BB1BB87F75}" srcOrd="1" destOrd="0" presId="urn:microsoft.com/office/officeart/2008/layout/TitlePictureLineup"/>
    <dgm:cxn modelId="{637CA280-21BF-46E5-A719-9E075E6C43BD}" type="presParOf" srcId="{C7BD3391-A70E-4561-98D3-DE0DE7A29AAC}" destId="{98E5CFE6-9D8A-4BB9-9D0D-E31290DB0AFE}" srcOrd="2" destOrd="0" presId="urn:microsoft.com/office/officeart/2008/layout/TitlePictureLineup"/>
    <dgm:cxn modelId="{1315AD85-4B2D-4A4C-BDC7-5BF92D24124A}" type="presParOf" srcId="{C7BD3391-A70E-4561-98D3-DE0DE7A29AAC}" destId="{A83402BF-C4F0-48B9-9269-AECE3A614B83}" srcOrd="3" destOrd="0" presId="urn:microsoft.com/office/officeart/2008/layout/TitlePictureLineup"/>
    <dgm:cxn modelId="{4EBAE4D2-0F92-4B51-A2B7-8975DFA39F3C}" type="presParOf" srcId="{CDADE5E7-7751-4084-A0A5-E2169A8AAB4F}" destId="{AE293CDE-B860-42C8-9D67-9004056133CB}" srcOrd="3" destOrd="0" presId="urn:microsoft.com/office/officeart/2008/layout/TitlePictureLineup"/>
    <dgm:cxn modelId="{3D0AF85E-B99C-4CE8-9050-DC807744464E}" type="presParOf" srcId="{CDADE5E7-7751-4084-A0A5-E2169A8AAB4F}" destId="{8900CAB7-FF15-4FC6-83DB-0F15DBD811B8}" srcOrd="4" destOrd="0" presId="urn:microsoft.com/office/officeart/2008/layout/TitlePictureLineup"/>
    <dgm:cxn modelId="{8AA2E11C-CF2D-4371-97E6-75CAB0FDAA35}" type="presParOf" srcId="{8900CAB7-FF15-4FC6-83DB-0F15DBD811B8}" destId="{B375C2AF-B95B-416C-A81F-BCF82D940BD7}" srcOrd="0" destOrd="0" presId="urn:microsoft.com/office/officeart/2008/layout/TitlePictureLineup"/>
    <dgm:cxn modelId="{10A5E453-086F-4254-A568-9069286557E1}" type="presParOf" srcId="{8900CAB7-FF15-4FC6-83DB-0F15DBD811B8}" destId="{F6BB16EB-07A2-47AC-84AF-B465EAF2085B}" srcOrd="1" destOrd="0" presId="urn:microsoft.com/office/officeart/2008/layout/TitlePictureLineup"/>
    <dgm:cxn modelId="{1244CD3F-8014-4DA6-961C-6CB3A8645D31}" type="presParOf" srcId="{8900CAB7-FF15-4FC6-83DB-0F15DBD811B8}" destId="{80F7E8B2-9573-4918-9241-6F3A6C0F6771}" srcOrd="2" destOrd="0" presId="urn:microsoft.com/office/officeart/2008/layout/TitlePictureLineup"/>
    <dgm:cxn modelId="{3EC71B3D-7E27-4CBF-859B-C6B3FEA33004}" type="presParOf" srcId="{8900CAB7-FF15-4FC6-83DB-0F15DBD811B8}" destId="{4A6B5846-0D6C-4804-877F-CAB6ED63928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923AD-2769-4C2F-97CE-4EE45F1484F1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26FA0-294B-4AD2-81BC-D30D325CE992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1945</a:t>
          </a:r>
          <a:endParaRPr lang="en-US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FEF4E6-0781-4036-B64C-A113F8018856}" type="parTrans" cxnId="{C29E044A-A0D4-45A7-AEE2-13066A774B37}">
      <dgm:prSet/>
      <dgm:spPr/>
      <dgm:t>
        <a:bodyPr/>
        <a:lstStyle/>
        <a:p>
          <a:endParaRPr lang="en-US"/>
        </a:p>
      </dgm:t>
    </dgm:pt>
    <dgm:pt modelId="{CF8EB8E7-4B4C-43D7-AFD0-19F28B1E2E74}" type="sibTrans" cxnId="{C29E044A-A0D4-45A7-AEE2-13066A774B37}">
      <dgm:prSet/>
      <dgm:spPr/>
      <dgm:t>
        <a:bodyPr/>
        <a:lstStyle/>
        <a:p>
          <a:endParaRPr lang="en-US"/>
        </a:p>
      </dgm:t>
    </dgm:pt>
    <dgm:pt modelId="{758589C6-A83D-4C1D-A219-FB053A120B4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United States drops atomic bomb on Hiroshima and Nagasaki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5F60C-8B10-4F6D-872C-F2A1BED1ECD3}" type="parTrans" cxnId="{8B665E5B-91D7-4F6B-9822-2F2FEEDD473D}">
      <dgm:prSet/>
      <dgm:spPr/>
      <dgm:t>
        <a:bodyPr/>
        <a:lstStyle/>
        <a:p>
          <a:endParaRPr lang="en-US"/>
        </a:p>
      </dgm:t>
    </dgm:pt>
    <dgm:pt modelId="{F8561EB5-4948-4486-90AF-5C09739FD13A}" type="sibTrans" cxnId="{8B665E5B-91D7-4F6B-9822-2F2FEEDD473D}">
      <dgm:prSet/>
      <dgm:spPr/>
      <dgm:t>
        <a:bodyPr/>
        <a:lstStyle/>
        <a:p>
          <a:endParaRPr lang="en-US"/>
        </a:p>
      </dgm:t>
    </dgm:pt>
    <dgm:pt modelId="{1738CD0A-030F-4F05-93AB-50A2B48928C5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1946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AAD95-8A1A-4AC8-B5C4-49BD8E3FC68E}" type="parTrans" cxnId="{40668BFE-7C89-42D2-944C-39A9EFC830BF}">
      <dgm:prSet/>
      <dgm:spPr/>
      <dgm:t>
        <a:bodyPr/>
        <a:lstStyle/>
        <a:p>
          <a:endParaRPr lang="en-US"/>
        </a:p>
      </dgm:t>
    </dgm:pt>
    <dgm:pt modelId="{A386309C-1785-43C2-B0A9-A08B985D27F5}" type="sibTrans" cxnId="{40668BFE-7C89-42D2-944C-39A9EFC830BF}">
      <dgm:prSet/>
      <dgm:spPr/>
      <dgm:t>
        <a:bodyPr/>
        <a:lstStyle/>
        <a:p>
          <a:endParaRPr lang="en-US"/>
        </a:p>
      </dgm:t>
    </dgm:pt>
    <dgm:pt modelId="{46964D69-CD20-4AE5-AA55-D5989E4235B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Atomic Energy Act created to promote civilian nuclear power research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EDC5F-8CA6-4BED-A323-D7BBB90772DD}" type="parTrans" cxnId="{8CB54948-8966-4680-9913-34534F383435}">
      <dgm:prSet/>
      <dgm:spPr/>
      <dgm:t>
        <a:bodyPr/>
        <a:lstStyle/>
        <a:p>
          <a:endParaRPr lang="en-US"/>
        </a:p>
      </dgm:t>
    </dgm:pt>
    <dgm:pt modelId="{B3F5D821-B461-4630-A5CC-1E0678B75497}" type="sibTrans" cxnId="{8CB54948-8966-4680-9913-34534F383435}">
      <dgm:prSet/>
      <dgm:spPr/>
      <dgm:t>
        <a:bodyPr/>
        <a:lstStyle/>
        <a:p>
          <a:endParaRPr lang="en-US"/>
        </a:p>
      </dgm:t>
    </dgm:pt>
    <dgm:pt modelId="{8E50970D-D3D0-4372-8E3C-80B0EDBE656F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1951</a:t>
          </a:r>
          <a:endParaRPr lang="en-US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A708C-8BB9-4423-8F91-436D43D38104}" type="parTrans" cxnId="{9A9CCFE4-781A-49E5-9774-D1179578DE83}">
      <dgm:prSet/>
      <dgm:spPr/>
      <dgm:t>
        <a:bodyPr/>
        <a:lstStyle/>
        <a:p>
          <a:endParaRPr lang="en-US"/>
        </a:p>
      </dgm:t>
    </dgm:pt>
    <dgm:pt modelId="{899DBDAA-C369-47E5-A380-786529B74786}" type="sibTrans" cxnId="{9A9CCFE4-781A-49E5-9774-D1179578DE83}">
      <dgm:prSet/>
      <dgm:spPr/>
      <dgm:t>
        <a:bodyPr/>
        <a:lstStyle/>
        <a:p>
          <a:endParaRPr lang="en-US"/>
        </a:p>
      </dgm:t>
    </dgm:pt>
    <dgm:pt modelId="{3620BCAD-0C34-4270-B5A0-C1BFEC3438C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Nuclear fission creates usable electricity by powering 4 lightbulbs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2853B-3848-4A65-90D0-68B87E4A88FE}" type="parTrans" cxnId="{4C5B25A5-45D8-4908-A24C-F0F21D767B45}">
      <dgm:prSet/>
      <dgm:spPr/>
      <dgm:t>
        <a:bodyPr/>
        <a:lstStyle/>
        <a:p>
          <a:endParaRPr lang="en-US"/>
        </a:p>
      </dgm:t>
    </dgm:pt>
    <dgm:pt modelId="{A969BB4A-50CC-4E14-B975-DEB63021F2D3}" type="sibTrans" cxnId="{4C5B25A5-45D8-4908-A24C-F0F21D767B45}">
      <dgm:prSet/>
      <dgm:spPr/>
      <dgm:t>
        <a:bodyPr/>
        <a:lstStyle/>
        <a:p>
          <a:endParaRPr lang="en-US"/>
        </a:p>
      </dgm:t>
    </dgm:pt>
    <dgm:pt modelId="{2FE183C5-F41A-4430-90EA-5512FE26B4DB}" type="pres">
      <dgm:prSet presAssocID="{AC7923AD-2769-4C2F-97CE-4EE45F1484F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FE993ED4-0396-445E-AAAC-A4B9A5FC42CB}" type="pres">
      <dgm:prSet presAssocID="{79626FA0-294B-4AD2-81BC-D30D325CE992}" presName="composite" presStyleCnt="0"/>
      <dgm:spPr/>
    </dgm:pt>
    <dgm:pt modelId="{F6039F46-D9E7-4EB1-A261-FC8F6F0C18FE}" type="pres">
      <dgm:prSet presAssocID="{79626FA0-294B-4AD2-81BC-D30D325CE992}" presName="Accent" presStyleLbl="alignAcc1" presStyleIdx="0" presStyleCnt="3"/>
      <dgm:spPr/>
    </dgm:pt>
    <dgm:pt modelId="{25A8A0B5-D64A-4E34-B99F-E3FD9BF450B4}" type="pres">
      <dgm:prSet presAssocID="{79626FA0-294B-4AD2-81BC-D30D325CE992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7D29EEE0-24BF-4E91-A1A0-9CEC67773B67}" type="pres">
      <dgm:prSet presAssocID="{79626FA0-294B-4AD2-81BC-D30D325CE992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7E039-FE47-4C13-A2CA-2B2CB634C98E}" type="pres">
      <dgm:prSet presAssocID="{79626FA0-294B-4AD2-81BC-D30D325CE992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901F5-8743-44C0-A45E-F0488D506079}" type="pres">
      <dgm:prSet presAssocID="{CF8EB8E7-4B4C-43D7-AFD0-19F28B1E2E74}" presName="sibTrans" presStyleCnt="0"/>
      <dgm:spPr/>
    </dgm:pt>
    <dgm:pt modelId="{84AE606E-DCDD-4950-82DA-A9098F1ED90C}" type="pres">
      <dgm:prSet presAssocID="{1738CD0A-030F-4F05-93AB-50A2B48928C5}" presName="composite" presStyleCnt="0"/>
      <dgm:spPr/>
    </dgm:pt>
    <dgm:pt modelId="{D62883D8-52D0-45D9-A498-D710A11D3F76}" type="pres">
      <dgm:prSet presAssocID="{1738CD0A-030F-4F05-93AB-50A2B48928C5}" presName="Accent" presStyleLbl="alignAcc1" presStyleIdx="1" presStyleCnt="3"/>
      <dgm:spPr/>
    </dgm:pt>
    <dgm:pt modelId="{04527BC5-B366-4C6A-9EB9-C69553A65312}" type="pres">
      <dgm:prSet presAssocID="{1738CD0A-030F-4F05-93AB-50A2B48928C5}" presName="Image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70584F31-C296-43FC-BADA-B1367EE979ED}" type="pres">
      <dgm:prSet presAssocID="{1738CD0A-030F-4F05-93AB-50A2B48928C5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86732-26B1-4DC7-B3D7-4086AEC7AA37}" type="pres">
      <dgm:prSet presAssocID="{1738CD0A-030F-4F05-93AB-50A2B48928C5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66B2A-8494-4E6D-8175-AAAC19CCC545}" type="pres">
      <dgm:prSet presAssocID="{A386309C-1785-43C2-B0A9-A08B985D27F5}" presName="sibTrans" presStyleCnt="0"/>
      <dgm:spPr/>
    </dgm:pt>
    <dgm:pt modelId="{A4DF74BB-3464-425D-8A22-98C0E23C6D0E}" type="pres">
      <dgm:prSet presAssocID="{8E50970D-D3D0-4372-8E3C-80B0EDBE656F}" presName="composite" presStyleCnt="0"/>
      <dgm:spPr/>
    </dgm:pt>
    <dgm:pt modelId="{18367388-187B-4412-8B3D-74CD4E43DEB7}" type="pres">
      <dgm:prSet presAssocID="{8E50970D-D3D0-4372-8E3C-80B0EDBE656F}" presName="Accent" presStyleLbl="alignAcc1" presStyleIdx="2" presStyleCnt="3" custLinFactNeighborX="-28064" custLinFactNeighborY="7"/>
      <dgm:spPr/>
    </dgm:pt>
    <dgm:pt modelId="{0CE543B3-D241-46DC-BBD4-ABCE56233558}" type="pres">
      <dgm:prSet presAssocID="{8E50970D-D3D0-4372-8E3C-80B0EDBE656F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C24299E5-A6E5-4398-B81A-D2A713C390FC}" type="pres">
      <dgm:prSet presAssocID="{8E50970D-D3D0-4372-8E3C-80B0EDBE656F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74262-226F-480A-8874-544F6BC69C1F}" type="pres">
      <dgm:prSet presAssocID="{8E50970D-D3D0-4372-8E3C-80B0EDBE656F}" presName="Parent" presStyleLbl="alignNode1" presStyleIdx="2" presStyleCnt="3" custLinFactNeighborX="-631" custLinFactNeighborY="-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C976-5798-4C85-992F-A32FEDA529F3}" type="presOf" srcId="{8E50970D-D3D0-4372-8E3C-80B0EDBE656F}" destId="{B9F74262-226F-480A-8874-544F6BC69C1F}" srcOrd="0" destOrd="0" presId="urn:microsoft.com/office/officeart/2008/layout/TitlePictureLineup"/>
    <dgm:cxn modelId="{40668BFE-7C89-42D2-944C-39A9EFC830BF}" srcId="{AC7923AD-2769-4C2F-97CE-4EE45F1484F1}" destId="{1738CD0A-030F-4F05-93AB-50A2B48928C5}" srcOrd="1" destOrd="0" parTransId="{866AAD95-8A1A-4AC8-B5C4-49BD8E3FC68E}" sibTransId="{A386309C-1785-43C2-B0A9-A08B985D27F5}"/>
    <dgm:cxn modelId="{8CB54948-8966-4680-9913-34534F383435}" srcId="{1738CD0A-030F-4F05-93AB-50A2B48928C5}" destId="{46964D69-CD20-4AE5-AA55-D5989E4235B8}" srcOrd="0" destOrd="0" parTransId="{C53EDC5F-8CA6-4BED-A323-D7BBB90772DD}" sibTransId="{B3F5D821-B461-4630-A5CC-1E0678B75497}"/>
    <dgm:cxn modelId="{C29E044A-A0D4-45A7-AEE2-13066A774B37}" srcId="{AC7923AD-2769-4C2F-97CE-4EE45F1484F1}" destId="{79626FA0-294B-4AD2-81BC-D30D325CE992}" srcOrd="0" destOrd="0" parTransId="{C6FEF4E6-0781-4036-B64C-A113F8018856}" sibTransId="{CF8EB8E7-4B4C-43D7-AFD0-19F28B1E2E74}"/>
    <dgm:cxn modelId="{79C4C820-D905-4157-9D9B-8BA912525713}" type="presOf" srcId="{AC7923AD-2769-4C2F-97CE-4EE45F1484F1}" destId="{2FE183C5-F41A-4430-90EA-5512FE26B4DB}" srcOrd="0" destOrd="0" presId="urn:microsoft.com/office/officeart/2008/layout/TitlePictureLineup"/>
    <dgm:cxn modelId="{61450FC1-7634-4151-A806-0DDCA306334F}" type="presOf" srcId="{79626FA0-294B-4AD2-81BC-D30D325CE992}" destId="{8167E039-FE47-4C13-A2CA-2B2CB634C98E}" srcOrd="0" destOrd="0" presId="urn:microsoft.com/office/officeart/2008/layout/TitlePictureLineup"/>
    <dgm:cxn modelId="{9786DB58-5D04-4532-ABF9-F1644CA54614}" type="presOf" srcId="{758589C6-A83D-4C1D-A219-FB053A120B4E}" destId="{7D29EEE0-24BF-4E91-A1A0-9CEC67773B67}" srcOrd="0" destOrd="0" presId="urn:microsoft.com/office/officeart/2008/layout/TitlePictureLineup"/>
    <dgm:cxn modelId="{A96E4E86-EE21-432A-BDAE-B73A72FB8290}" type="presOf" srcId="{46964D69-CD20-4AE5-AA55-D5989E4235B8}" destId="{70584F31-C296-43FC-BADA-B1367EE979ED}" srcOrd="0" destOrd="0" presId="urn:microsoft.com/office/officeart/2008/layout/TitlePictureLineup"/>
    <dgm:cxn modelId="{8B665E5B-91D7-4F6B-9822-2F2FEEDD473D}" srcId="{79626FA0-294B-4AD2-81BC-D30D325CE992}" destId="{758589C6-A83D-4C1D-A219-FB053A120B4E}" srcOrd="0" destOrd="0" parTransId="{2685F60C-8B10-4F6D-872C-F2A1BED1ECD3}" sibTransId="{F8561EB5-4948-4486-90AF-5C09739FD13A}"/>
    <dgm:cxn modelId="{4C5B25A5-45D8-4908-A24C-F0F21D767B45}" srcId="{8E50970D-D3D0-4372-8E3C-80B0EDBE656F}" destId="{3620BCAD-0C34-4270-B5A0-C1BFEC3438C6}" srcOrd="0" destOrd="0" parTransId="{5602853B-3848-4A65-90D0-68B87E4A88FE}" sibTransId="{A969BB4A-50CC-4E14-B975-DEB63021F2D3}"/>
    <dgm:cxn modelId="{9A9CCFE4-781A-49E5-9774-D1179578DE83}" srcId="{AC7923AD-2769-4C2F-97CE-4EE45F1484F1}" destId="{8E50970D-D3D0-4372-8E3C-80B0EDBE656F}" srcOrd="2" destOrd="0" parTransId="{A41A708C-8BB9-4423-8F91-436D43D38104}" sibTransId="{899DBDAA-C369-47E5-A380-786529B74786}"/>
    <dgm:cxn modelId="{6CBE7BF6-1F92-41B3-A179-6477764E2326}" type="presOf" srcId="{3620BCAD-0C34-4270-B5A0-C1BFEC3438C6}" destId="{C24299E5-A6E5-4398-B81A-D2A713C390FC}" srcOrd="0" destOrd="0" presId="urn:microsoft.com/office/officeart/2008/layout/TitlePictureLineup"/>
    <dgm:cxn modelId="{4D2A6F68-DDC7-4BF8-8097-BFAB9E616EC6}" type="presOf" srcId="{1738CD0A-030F-4F05-93AB-50A2B48928C5}" destId="{D6E86732-26B1-4DC7-B3D7-4086AEC7AA37}" srcOrd="0" destOrd="0" presId="urn:microsoft.com/office/officeart/2008/layout/TitlePictureLineup"/>
    <dgm:cxn modelId="{3A98C066-68FB-405A-8C99-C4979BD9D35B}" type="presParOf" srcId="{2FE183C5-F41A-4430-90EA-5512FE26B4DB}" destId="{FE993ED4-0396-445E-AAAC-A4B9A5FC42CB}" srcOrd="0" destOrd="0" presId="urn:microsoft.com/office/officeart/2008/layout/TitlePictureLineup"/>
    <dgm:cxn modelId="{DB13000B-968D-4DDD-97FC-8A7AE143BF1C}" type="presParOf" srcId="{FE993ED4-0396-445E-AAAC-A4B9A5FC42CB}" destId="{F6039F46-D9E7-4EB1-A261-FC8F6F0C18FE}" srcOrd="0" destOrd="0" presId="urn:microsoft.com/office/officeart/2008/layout/TitlePictureLineup"/>
    <dgm:cxn modelId="{8EF9B707-AF02-40D9-99CE-AA419930A324}" type="presParOf" srcId="{FE993ED4-0396-445E-AAAC-A4B9A5FC42CB}" destId="{25A8A0B5-D64A-4E34-B99F-E3FD9BF450B4}" srcOrd="1" destOrd="0" presId="urn:microsoft.com/office/officeart/2008/layout/TitlePictureLineup"/>
    <dgm:cxn modelId="{0981C612-EFA5-4621-9E33-3612B6436BEC}" type="presParOf" srcId="{FE993ED4-0396-445E-AAAC-A4B9A5FC42CB}" destId="{7D29EEE0-24BF-4E91-A1A0-9CEC67773B67}" srcOrd="2" destOrd="0" presId="urn:microsoft.com/office/officeart/2008/layout/TitlePictureLineup"/>
    <dgm:cxn modelId="{7B878486-74D4-4F80-B3E4-F927754C8D19}" type="presParOf" srcId="{FE993ED4-0396-445E-AAAC-A4B9A5FC42CB}" destId="{8167E039-FE47-4C13-A2CA-2B2CB634C98E}" srcOrd="3" destOrd="0" presId="urn:microsoft.com/office/officeart/2008/layout/TitlePictureLineup"/>
    <dgm:cxn modelId="{8839FADB-7603-4BA7-8854-3B310105C9CD}" type="presParOf" srcId="{2FE183C5-F41A-4430-90EA-5512FE26B4DB}" destId="{C8E901F5-8743-44C0-A45E-F0488D506079}" srcOrd="1" destOrd="0" presId="urn:microsoft.com/office/officeart/2008/layout/TitlePictureLineup"/>
    <dgm:cxn modelId="{7C14CAC5-C3AC-4FD3-9553-FCB833113584}" type="presParOf" srcId="{2FE183C5-F41A-4430-90EA-5512FE26B4DB}" destId="{84AE606E-DCDD-4950-82DA-A9098F1ED90C}" srcOrd="2" destOrd="0" presId="urn:microsoft.com/office/officeart/2008/layout/TitlePictureLineup"/>
    <dgm:cxn modelId="{134E76EC-7201-4112-9495-A68E501A0E77}" type="presParOf" srcId="{84AE606E-DCDD-4950-82DA-A9098F1ED90C}" destId="{D62883D8-52D0-45D9-A498-D710A11D3F76}" srcOrd="0" destOrd="0" presId="urn:microsoft.com/office/officeart/2008/layout/TitlePictureLineup"/>
    <dgm:cxn modelId="{CDDDFD64-F10C-460B-9CF9-CB71F5135832}" type="presParOf" srcId="{84AE606E-DCDD-4950-82DA-A9098F1ED90C}" destId="{04527BC5-B366-4C6A-9EB9-C69553A65312}" srcOrd="1" destOrd="0" presId="urn:microsoft.com/office/officeart/2008/layout/TitlePictureLineup"/>
    <dgm:cxn modelId="{81FE00E6-E91A-4177-AFB7-898828CBE6E7}" type="presParOf" srcId="{84AE606E-DCDD-4950-82DA-A9098F1ED90C}" destId="{70584F31-C296-43FC-BADA-B1367EE979ED}" srcOrd="2" destOrd="0" presId="urn:microsoft.com/office/officeart/2008/layout/TitlePictureLineup"/>
    <dgm:cxn modelId="{48F054D8-520E-471C-95D0-881FAB818301}" type="presParOf" srcId="{84AE606E-DCDD-4950-82DA-A9098F1ED90C}" destId="{D6E86732-26B1-4DC7-B3D7-4086AEC7AA37}" srcOrd="3" destOrd="0" presId="urn:microsoft.com/office/officeart/2008/layout/TitlePictureLineup"/>
    <dgm:cxn modelId="{56A741F5-3845-40D9-9072-299030993B2F}" type="presParOf" srcId="{2FE183C5-F41A-4430-90EA-5512FE26B4DB}" destId="{26766B2A-8494-4E6D-8175-AAAC19CCC545}" srcOrd="3" destOrd="0" presId="urn:microsoft.com/office/officeart/2008/layout/TitlePictureLineup"/>
    <dgm:cxn modelId="{FF14C7D3-520B-47FA-958E-C2149D2AD9C2}" type="presParOf" srcId="{2FE183C5-F41A-4430-90EA-5512FE26B4DB}" destId="{A4DF74BB-3464-425D-8A22-98C0E23C6D0E}" srcOrd="4" destOrd="0" presId="urn:microsoft.com/office/officeart/2008/layout/TitlePictureLineup"/>
    <dgm:cxn modelId="{73FEF264-EB34-4A12-B17A-25BF55B4006E}" type="presParOf" srcId="{A4DF74BB-3464-425D-8A22-98C0E23C6D0E}" destId="{18367388-187B-4412-8B3D-74CD4E43DEB7}" srcOrd="0" destOrd="0" presId="urn:microsoft.com/office/officeart/2008/layout/TitlePictureLineup"/>
    <dgm:cxn modelId="{DDD47B8E-57AC-4312-8690-E508F5B791C3}" type="presParOf" srcId="{A4DF74BB-3464-425D-8A22-98C0E23C6D0E}" destId="{0CE543B3-D241-46DC-BBD4-ABCE56233558}" srcOrd="1" destOrd="0" presId="urn:microsoft.com/office/officeart/2008/layout/TitlePictureLineup"/>
    <dgm:cxn modelId="{23ACADB8-08C4-4077-8FCA-171652561416}" type="presParOf" srcId="{A4DF74BB-3464-425D-8A22-98C0E23C6D0E}" destId="{C24299E5-A6E5-4398-B81A-D2A713C390FC}" srcOrd="2" destOrd="0" presId="urn:microsoft.com/office/officeart/2008/layout/TitlePictureLineup"/>
    <dgm:cxn modelId="{474BE8E4-5EB2-467E-86A8-013237AFF2E3}" type="presParOf" srcId="{A4DF74BB-3464-425D-8A22-98C0E23C6D0E}" destId="{B9F74262-226F-480A-8874-544F6BC69C1F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7923AD-2769-4C2F-97CE-4EE45F1484F1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26FA0-294B-4AD2-81BC-D30D325CE992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1958</a:t>
          </a:r>
          <a:endParaRPr lang="en-US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FEF4E6-0781-4036-B64C-A113F8018856}" type="parTrans" cxnId="{C29E044A-A0D4-45A7-AEE2-13066A774B37}">
      <dgm:prSet/>
      <dgm:spPr/>
      <dgm:t>
        <a:bodyPr/>
        <a:lstStyle/>
        <a:p>
          <a:endParaRPr lang="en-US"/>
        </a:p>
      </dgm:t>
    </dgm:pt>
    <dgm:pt modelId="{CF8EB8E7-4B4C-43D7-AFD0-19F28B1E2E74}" type="sibTrans" cxnId="{C29E044A-A0D4-45A7-AEE2-13066A774B37}">
      <dgm:prSet/>
      <dgm:spPr/>
      <dgm:t>
        <a:bodyPr/>
        <a:lstStyle/>
        <a:p>
          <a:endParaRPr lang="en-US"/>
        </a:p>
      </dgm:t>
    </dgm:pt>
    <dgm:pt modelId="{758589C6-A83D-4C1D-A219-FB053A120B4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First U.S. commercial nuclear plant opens in </a:t>
          </a:r>
          <a:r>
            <a:rPr lang="en-US" sz="18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Shippingport</a:t>
          </a:r>
          <a:r>
            <a:rPr lang="en-US" sz="18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Pennsylvania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5F60C-8B10-4F6D-872C-F2A1BED1ECD3}" type="parTrans" cxnId="{8B665E5B-91D7-4F6B-9822-2F2FEEDD473D}">
      <dgm:prSet/>
      <dgm:spPr/>
      <dgm:t>
        <a:bodyPr/>
        <a:lstStyle/>
        <a:p>
          <a:endParaRPr lang="en-US"/>
        </a:p>
      </dgm:t>
    </dgm:pt>
    <dgm:pt modelId="{F8561EB5-4948-4486-90AF-5C09739FD13A}" type="sibTrans" cxnId="{8B665E5B-91D7-4F6B-9822-2F2FEEDD473D}">
      <dgm:prSet/>
      <dgm:spPr/>
      <dgm:t>
        <a:bodyPr/>
        <a:lstStyle/>
        <a:p>
          <a:endParaRPr lang="en-US"/>
        </a:p>
      </dgm:t>
    </dgm:pt>
    <dgm:pt modelId="{1738CD0A-030F-4F05-93AB-50A2B48928C5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1960’s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AAD95-8A1A-4AC8-B5C4-49BD8E3FC68E}" type="parTrans" cxnId="{40668BFE-7C89-42D2-944C-39A9EFC830BF}">
      <dgm:prSet/>
      <dgm:spPr/>
      <dgm:t>
        <a:bodyPr/>
        <a:lstStyle/>
        <a:p>
          <a:endParaRPr lang="en-US"/>
        </a:p>
      </dgm:t>
    </dgm:pt>
    <dgm:pt modelId="{A386309C-1785-43C2-B0A9-A08B985D27F5}" type="sibTrans" cxnId="{40668BFE-7C89-42D2-944C-39A9EFC830BF}">
      <dgm:prSet/>
      <dgm:spPr/>
      <dgm:t>
        <a:bodyPr/>
        <a:lstStyle/>
        <a:p>
          <a:endParaRPr lang="en-US"/>
        </a:p>
      </dgm:t>
    </dgm:pt>
    <dgm:pt modelId="{46964D69-CD20-4AE5-AA55-D5989E4235B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Fierce opposition to nuclear energy begins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EDC5F-8CA6-4BED-A323-D7BBB90772DD}" type="parTrans" cxnId="{8CB54948-8966-4680-9913-34534F383435}">
      <dgm:prSet/>
      <dgm:spPr/>
      <dgm:t>
        <a:bodyPr/>
        <a:lstStyle/>
        <a:p>
          <a:endParaRPr lang="en-US"/>
        </a:p>
      </dgm:t>
    </dgm:pt>
    <dgm:pt modelId="{B3F5D821-B461-4630-A5CC-1E0678B75497}" type="sibTrans" cxnId="{8CB54948-8966-4680-9913-34534F383435}">
      <dgm:prSet/>
      <dgm:spPr/>
      <dgm:t>
        <a:bodyPr/>
        <a:lstStyle/>
        <a:p>
          <a:endParaRPr lang="en-US"/>
        </a:p>
      </dgm:t>
    </dgm:pt>
    <dgm:pt modelId="{8E50970D-D3D0-4372-8E3C-80B0EDBE656F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1970’s</a:t>
          </a:r>
          <a:endParaRPr lang="en-US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A708C-8BB9-4423-8F91-436D43D38104}" type="parTrans" cxnId="{9A9CCFE4-781A-49E5-9774-D1179578DE83}">
      <dgm:prSet/>
      <dgm:spPr/>
      <dgm:t>
        <a:bodyPr/>
        <a:lstStyle/>
        <a:p>
          <a:endParaRPr lang="en-US"/>
        </a:p>
      </dgm:t>
    </dgm:pt>
    <dgm:pt modelId="{899DBDAA-C369-47E5-A380-786529B74786}" type="sibTrans" cxnId="{9A9CCFE4-781A-49E5-9774-D1179578DE83}">
      <dgm:prSet/>
      <dgm:spPr/>
      <dgm:t>
        <a:bodyPr/>
        <a:lstStyle/>
        <a:p>
          <a:endParaRPr lang="en-US"/>
        </a:p>
      </dgm:t>
    </dgm:pt>
    <dgm:pt modelId="{3620BCAD-0C34-4270-B5A0-C1BFEC3438C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Nuclear growth becomes stagnant  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2853B-3848-4A65-90D0-68B87E4A88FE}" type="parTrans" cxnId="{4C5B25A5-45D8-4908-A24C-F0F21D767B45}">
      <dgm:prSet/>
      <dgm:spPr/>
      <dgm:t>
        <a:bodyPr/>
        <a:lstStyle/>
        <a:p>
          <a:endParaRPr lang="en-US"/>
        </a:p>
      </dgm:t>
    </dgm:pt>
    <dgm:pt modelId="{A969BB4A-50CC-4E14-B975-DEB63021F2D3}" type="sibTrans" cxnId="{4C5B25A5-45D8-4908-A24C-F0F21D767B45}">
      <dgm:prSet/>
      <dgm:spPr/>
      <dgm:t>
        <a:bodyPr/>
        <a:lstStyle/>
        <a:p>
          <a:endParaRPr lang="en-US"/>
        </a:p>
      </dgm:t>
    </dgm:pt>
    <dgm:pt modelId="{AD70CBA6-33D0-4356-821C-437AEAC2B3BD}" type="pres">
      <dgm:prSet presAssocID="{AC7923AD-2769-4C2F-97CE-4EE45F1484F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83CE07C7-5AFD-4486-B967-C6F8B1838D04}" type="pres">
      <dgm:prSet presAssocID="{79626FA0-294B-4AD2-81BC-D30D325CE992}" presName="composite" presStyleCnt="0"/>
      <dgm:spPr/>
    </dgm:pt>
    <dgm:pt modelId="{67F1D774-6837-47AC-9A6F-95B645F7210C}" type="pres">
      <dgm:prSet presAssocID="{79626FA0-294B-4AD2-81BC-D30D325CE992}" presName="Accent" presStyleLbl="alignAcc1" presStyleIdx="0" presStyleCnt="3"/>
      <dgm:spPr/>
    </dgm:pt>
    <dgm:pt modelId="{B75AB358-9809-4369-A70D-7E8B3BFE6942}" type="pres">
      <dgm:prSet presAssocID="{79626FA0-294B-4AD2-81BC-D30D325CE992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37A5CE82-216F-4570-B322-1967FC06D822}" type="pres">
      <dgm:prSet presAssocID="{79626FA0-294B-4AD2-81BC-D30D325CE992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31CFA-3A41-4A5C-A4A1-82E2C522E315}" type="pres">
      <dgm:prSet presAssocID="{79626FA0-294B-4AD2-81BC-D30D325CE992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C8DBA-B400-48ED-90AA-641B8B31A9D2}" type="pres">
      <dgm:prSet presAssocID="{CF8EB8E7-4B4C-43D7-AFD0-19F28B1E2E74}" presName="sibTrans" presStyleCnt="0"/>
      <dgm:spPr/>
    </dgm:pt>
    <dgm:pt modelId="{B1D1424A-28AC-43EB-A86B-EE1574262A88}" type="pres">
      <dgm:prSet presAssocID="{1738CD0A-030F-4F05-93AB-50A2B48928C5}" presName="composite" presStyleCnt="0"/>
      <dgm:spPr/>
    </dgm:pt>
    <dgm:pt modelId="{A9FC5FFF-8894-4590-B0A0-50162C7BCEFB}" type="pres">
      <dgm:prSet presAssocID="{1738CD0A-030F-4F05-93AB-50A2B48928C5}" presName="Accent" presStyleLbl="alignAcc1" presStyleIdx="1" presStyleCnt="3"/>
      <dgm:spPr/>
    </dgm:pt>
    <dgm:pt modelId="{30C362AF-AB47-4CCF-9DF9-D509A271FFCA}" type="pres">
      <dgm:prSet presAssocID="{1738CD0A-030F-4F05-93AB-50A2B48928C5}" presName="Image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n-US"/>
        </a:p>
      </dgm:t>
    </dgm:pt>
    <dgm:pt modelId="{18248CC7-84E9-4BB9-AA85-44A248F0C907}" type="pres">
      <dgm:prSet presAssocID="{1738CD0A-030F-4F05-93AB-50A2B48928C5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C6AD3-459D-494B-BEAE-894E10FB380A}" type="pres">
      <dgm:prSet presAssocID="{1738CD0A-030F-4F05-93AB-50A2B48928C5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2DDC8-612E-4CAB-97EC-BB2C63E1AE2C}" type="pres">
      <dgm:prSet presAssocID="{A386309C-1785-43C2-B0A9-A08B985D27F5}" presName="sibTrans" presStyleCnt="0"/>
      <dgm:spPr/>
    </dgm:pt>
    <dgm:pt modelId="{B1236A3C-6F14-44CD-8DAA-B7F1A2959751}" type="pres">
      <dgm:prSet presAssocID="{8E50970D-D3D0-4372-8E3C-80B0EDBE656F}" presName="composite" presStyleCnt="0"/>
      <dgm:spPr/>
    </dgm:pt>
    <dgm:pt modelId="{2A76CAD5-BAE7-4352-BFA8-72EA50BFA00F}" type="pres">
      <dgm:prSet presAssocID="{8E50970D-D3D0-4372-8E3C-80B0EDBE656F}" presName="Accent" presStyleLbl="alignAcc1" presStyleIdx="2" presStyleCnt="3"/>
      <dgm:spPr/>
    </dgm:pt>
    <dgm:pt modelId="{62C527C5-A894-45B8-92FF-5F5A100A67F5}" type="pres">
      <dgm:prSet presAssocID="{8E50970D-D3D0-4372-8E3C-80B0EDBE656F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DC247737-66DF-4D99-A7C5-ED7BC9562C07}" type="pres">
      <dgm:prSet presAssocID="{8E50970D-D3D0-4372-8E3C-80B0EDBE656F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29E26-6880-4562-94D8-2223119E95D3}" type="pres">
      <dgm:prSet presAssocID="{8E50970D-D3D0-4372-8E3C-80B0EDBE656F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BC2FB-D96C-498F-8902-31DB4C1B0C37}" type="presOf" srcId="{AC7923AD-2769-4C2F-97CE-4EE45F1484F1}" destId="{AD70CBA6-33D0-4356-821C-437AEAC2B3BD}" srcOrd="0" destOrd="0" presId="urn:microsoft.com/office/officeart/2008/layout/TitlePictureLineup"/>
    <dgm:cxn modelId="{17BE8774-F04F-4278-BFA8-1ED5B7BFF93D}" type="presOf" srcId="{46964D69-CD20-4AE5-AA55-D5989E4235B8}" destId="{18248CC7-84E9-4BB9-AA85-44A248F0C907}" srcOrd="0" destOrd="0" presId="urn:microsoft.com/office/officeart/2008/layout/TitlePictureLineup"/>
    <dgm:cxn modelId="{9A9CCFE4-781A-49E5-9774-D1179578DE83}" srcId="{AC7923AD-2769-4C2F-97CE-4EE45F1484F1}" destId="{8E50970D-D3D0-4372-8E3C-80B0EDBE656F}" srcOrd="2" destOrd="0" parTransId="{A41A708C-8BB9-4423-8F91-436D43D38104}" sibTransId="{899DBDAA-C369-47E5-A380-786529B74786}"/>
    <dgm:cxn modelId="{2837CDE7-3BFF-4123-A013-A0D766708684}" type="presOf" srcId="{79626FA0-294B-4AD2-81BC-D30D325CE992}" destId="{2E931CFA-3A41-4A5C-A4A1-82E2C522E315}" srcOrd="0" destOrd="0" presId="urn:microsoft.com/office/officeart/2008/layout/TitlePictureLineup"/>
    <dgm:cxn modelId="{4C5B25A5-45D8-4908-A24C-F0F21D767B45}" srcId="{8E50970D-D3D0-4372-8E3C-80B0EDBE656F}" destId="{3620BCAD-0C34-4270-B5A0-C1BFEC3438C6}" srcOrd="0" destOrd="0" parTransId="{5602853B-3848-4A65-90D0-68B87E4A88FE}" sibTransId="{A969BB4A-50CC-4E14-B975-DEB63021F2D3}"/>
    <dgm:cxn modelId="{00D091B6-2CD1-4520-8CB6-9110176548E6}" type="presOf" srcId="{3620BCAD-0C34-4270-B5A0-C1BFEC3438C6}" destId="{DC247737-66DF-4D99-A7C5-ED7BC9562C07}" srcOrd="0" destOrd="0" presId="urn:microsoft.com/office/officeart/2008/layout/TitlePictureLineup"/>
    <dgm:cxn modelId="{8B665E5B-91D7-4F6B-9822-2F2FEEDD473D}" srcId="{79626FA0-294B-4AD2-81BC-D30D325CE992}" destId="{758589C6-A83D-4C1D-A219-FB053A120B4E}" srcOrd="0" destOrd="0" parTransId="{2685F60C-8B10-4F6D-872C-F2A1BED1ECD3}" sibTransId="{F8561EB5-4948-4486-90AF-5C09739FD13A}"/>
    <dgm:cxn modelId="{40668BFE-7C89-42D2-944C-39A9EFC830BF}" srcId="{AC7923AD-2769-4C2F-97CE-4EE45F1484F1}" destId="{1738CD0A-030F-4F05-93AB-50A2B48928C5}" srcOrd="1" destOrd="0" parTransId="{866AAD95-8A1A-4AC8-B5C4-49BD8E3FC68E}" sibTransId="{A386309C-1785-43C2-B0A9-A08B985D27F5}"/>
    <dgm:cxn modelId="{C29E044A-A0D4-45A7-AEE2-13066A774B37}" srcId="{AC7923AD-2769-4C2F-97CE-4EE45F1484F1}" destId="{79626FA0-294B-4AD2-81BC-D30D325CE992}" srcOrd="0" destOrd="0" parTransId="{C6FEF4E6-0781-4036-B64C-A113F8018856}" sibTransId="{CF8EB8E7-4B4C-43D7-AFD0-19F28B1E2E74}"/>
    <dgm:cxn modelId="{65859149-4C9A-4CA0-8B15-9E199A4FCAC5}" type="presOf" srcId="{1738CD0A-030F-4F05-93AB-50A2B48928C5}" destId="{079C6AD3-459D-494B-BEAE-894E10FB380A}" srcOrd="0" destOrd="0" presId="urn:microsoft.com/office/officeart/2008/layout/TitlePictureLineup"/>
    <dgm:cxn modelId="{8CB54948-8966-4680-9913-34534F383435}" srcId="{1738CD0A-030F-4F05-93AB-50A2B48928C5}" destId="{46964D69-CD20-4AE5-AA55-D5989E4235B8}" srcOrd="0" destOrd="0" parTransId="{C53EDC5F-8CA6-4BED-A323-D7BBB90772DD}" sibTransId="{B3F5D821-B461-4630-A5CC-1E0678B75497}"/>
    <dgm:cxn modelId="{CA8DE2E4-1FD7-4E06-863F-713B44F41A6E}" type="presOf" srcId="{8E50970D-D3D0-4372-8E3C-80B0EDBE656F}" destId="{A8229E26-6880-4562-94D8-2223119E95D3}" srcOrd="0" destOrd="0" presId="urn:microsoft.com/office/officeart/2008/layout/TitlePictureLineup"/>
    <dgm:cxn modelId="{0FC25BAD-8FB4-4CC6-9708-C47C4D13259A}" type="presOf" srcId="{758589C6-A83D-4C1D-A219-FB053A120B4E}" destId="{37A5CE82-216F-4570-B322-1967FC06D822}" srcOrd="0" destOrd="0" presId="urn:microsoft.com/office/officeart/2008/layout/TitlePictureLineup"/>
    <dgm:cxn modelId="{293B5589-1A14-4077-A22B-C2E0B0A29023}" type="presParOf" srcId="{AD70CBA6-33D0-4356-821C-437AEAC2B3BD}" destId="{83CE07C7-5AFD-4486-B967-C6F8B1838D04}" srcOrd="0" destOrd="0" presId="urn:microsoft.com/office/officeart/2008/layout/TitlePictureLineup"/>
    <dgm:cxn modelId="{6F7AAF94-8B45-4911-AF0E-9E83807E794F}" type="presParOf" srcId="{83CE07C7-5AFD-4486-B967-C6F8B1838D04}" destId="{67F1D774-6837-47AC-9A6F-95B645F7210C}" srcOrd="0" destOrd="0" presId="urn:microsoft.com/office/officeart/2008/layout/TitlePictureLineup"/>
    <dgm:cxn modelId="{A6AC4080-BDF9-41E7-AFC0-DBE4F9BF3474}" type="presParOf" srcId="{83CE07C7-5AFD-4486-B967-C6F8B1838D04}" destId="{B75AB358-9809-4369-A70D-7E8B3BFE6942}" srcOrd="1" destOrd="0" presId="urn:microsoft.com/office/officeart/2008/layout/TitlePictureLineup"/>
    <dgm:cxn modelId="{BCAC2FA3-A77C-41C9-A8D7-188F9624EAC6}" type="presParOf" srcId="{83CE07C7-5AFD-4486-B967-C6F8B1838D04}" destId="{37A5CE82-216F-4570-B322-1967FC06D822}" srcOrd="2" destOrd="0" presId="urn:microsoft.com/office/officeart/2008/layout/TitlePictureLineup"/>
    <dgm:cxn modelId="{1012CCC6-71AC-4F29-8D11-714B1D6E4D35}" type="presParOf" srcId="{83CE07C7-5AFD-4486-B967-C6F8B1838D04}" destId="{2E931CFA-3A41-4A5C-A4A1-82E2C522E315}" srcOrd="3" destOrd="0" presId="urn:microsoft.com/office/officeart/2008/layout/TitlePictureLineup"/>
    <dgm:cxn modelId="{A240C494-63B1-4D45-A13A-E829E05F5889}" type="presParOf" srcId="{AD70CBA6-33D0-4356-821C-437AEAC2B3BD}" destId="{D1BC8DBA-B400-48ED-90AA-641B8B31A9D2}" srcOrd="1" destOrd="0" presId="urn:microsoft.com/office/officeart/2008/layout/TitlePictureLineup"/>
    <dgm:cxn modelId="{2C9ACADA-0922-456F-9D02-7AEFC8926900}" type="presParOf" srcId="{AD70CBA6-33D0-4356-821C-437AEAC2B3BD}" destId="{B1D1424A-28AC-43EB-A86B-EE1574262A88}" srcOrd="2" destOrd="0" presId="urn:microsoft.com/office/officeart/2008/layout/TitlePictureLineup"/>
    <dgm:cxn modelId="{2616D2C7-2537-47C5-9E04-97D826490AF0}" type="presParOf" srcId="{B1D1424A-28AC-43EB-A86B-EE1574262A88}" destId="{A9FC5FFF-8894-4590-B0A0-50162C7BCEFB}" srcOrd="0" destOrd="0" presId="urn:microsoft.com/office/officeart/2008/layout/TitlePictureLineup"/>
    <dgm:cxn modelId="{7B9FAC30-7C4F-4A3A-A04B-6B7A06C94065}" type="presParOf" srcId="{B1D1424A-28AC-43EB-A86B-EE1574262A88}" destId="{30C362AF-AB47-4CCF-9DF9-D509A271FFCA}" srcOrd="1" destOrd="0" presId="urn:microsoft.com/office/officeart/2008/layout/TitlePictureLineup"/>
    <dgm:cxn modelId="{2D0B0EC1-BBC5-4789-A162-708222456E89}" type="presParOf" srcId="{B1D1424A-28AC-43EB-A86B-EE1574262A88}" destId="{18248CC7-84E9-4BB9-AA85-44A248F0C907}" srcOrd="2" destOrd="0" presId="urn:microsoft.com/office/officeart/2008/layout/TitlePictureLineup"/>
    <dgm:cxn modelId="{7806DBE1-39E8-4F64-A88A-66A4DF4FD615}" type="presParOf" srcId="{B1D1424A-28AC-43EB-A86B-EE1574262A88}" destId="{079C6AD3-459D-494B-BEAE-894E10FB380A}" srcOrd="3" destOrd="0" presId="urn:microsoft.com/office/officeart/2008/layout/TitlePictureLineup"/>
    <dgm:cxn modelId="{2F708FCD-FEC7-4401-A4AE-8041D6B43A7F}" type="presParOf" srcId="{AD70CBA6-33D0-4356-821C-437AEAC2B3BD}" destId="{10A2DDC8-612E-4CAB-97EC-BB2C63E1AE2C}" srcOrd="3" destOrd="0" presId="urn:microsoft.com/office/officeart/2008/layout/TitlePictureLineup"/>
    <dgm:cxn modelId="{34D419EB-A25F-4617-80E8-34C74E41B6D6}" type="presParOf" srcId="{AD70CBA6-33D0-4356-821C-437AEAC2B3BD}" destId="{B1236A3C-6F14-44CD-8DAA-B7F1A2959751}" srcOrd="4" destOrd="0" presId="urn:microsoft.com/office/officeart/2008/layout/TitlePictureLineup"/>
    <dgm:cxn modelId="{34538E2F-4EB0-4FB5-B76C-6612B03F03FB}" type="presParOf" srcId="{B1236A3C-6F14-44CD-8DAA-B7F1A2959751}" destId="{2A76CAD5-BAE7-4352-BFA8-72EA50BFA00F}" srcOrd="0" destOrd="0" presId="urn:microsoft.com/office/officeart/2008/layout/TitlePictureLineup"/>
    <dgm:cxn modelId="{B23F4B78-749F-4093-AE28-E638C579A0A7}" type="presParOf" srcId="{B1236A3C-6F14-44CD-8DAA-B7F1A2959751}" destId="{62C527C5-A894-45B8-92FF-5F5A100A67F5}" srcOrd="1" destOrd="0" presId="urn:microsoft.com/office/officeart/2008/layout/TitlePictureLineup"/>
    <dgm:cxn modelId="{7BB92AE0-EECB-412A-9715-84B113216AD0}" type="presParOf" srcId="{B1236A3C-6F14-44CD-8DAA-B7F1A2959751}" destId="{DC247737-66DF-4D99-A7C5-ED7BC9562C07}" srcOrd="2" destOrd="0" presId="urn:microsoft.com/office/officeart/2008/layout/TitlePictureLineup"/>
    <dgm:cxn modelId="{610FB4E2-61D2-4124-A485-3F610C1886F0}" type="presParOf" srcId="{B1236A3C-6F14-44CD-8DAA-B7F1A2959751}" destId="{A8229E26-6880-4562-94D8-2223119E95D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7923AD-2769-4C2F-97CE-4EE45F1484F1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26FA0-294B-4AD2-81BC-D30D325CE992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1954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FEF4E6-0781-4036-B64C-A113F8018856}" type="parTrans" cxnId="{C29E044A-A0D4-45A7-AEE2-13066A774B37}">
      <dgm:prSet/>
      <dgm:spPr/>
      <dgm:t>
        <a:bodyPr/>
        <a:lstStyle/>
        <a:p>
          <a:endParaRPr lang="en-US"/>
        </a:p>
      </dgm:t>
    </dgm:pt>
    <dgm:pt modelId="{CF8EB8E7-4B4C-43D7-AFD0-19F28B1E2E74}" type="sibTrans" cxnId="{C29E044A-A0D4-45A7-AEE2-13066A774B37}">
      <dgm:prSet/>
      <dgm:spPr/>
      <dgm:t>
        <a:bodyPr/>
        <a:lstStyle/>
        <a:p>
          <a:endParaRPr lang="en-US"/>
        </a:p>
      </dgm:t>
    </dgm:pt>
    <dgm:pt modelId="{758589C6-A83D-4C1D-A219-FB053A120B4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Nuclear energy research  begins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5F60C-8B10-4F6D-872C-F2A1BED1ECD3}" type="parTrans" cxnId="{8B665E5B-91D7-4F6B-9822-2F2FEEDD473D}">
      <dgm:prSet/>
      <dgm:spPr/>
      <dgm:t>
        <a:bodyPr/>
        <a:lstStyle/>
        <a:p>
          <a:endParaRPr lang="en-US"/>
        </a:p>
      </dgm:t>
    </dgm:pt>
    <dgm:pt modelId="{F8561EB5-4948-4486-90AF-5C09739FD13A}" type="sibTrans" cxnId="{8B665E5B-91D7-4F6B-9822-2F2FEEDD473D}">
      <dgm:prSet/>
      <dgm:spPr/>
      <dgm:t>
        <a:bodyPr/>
        <a:lstStyle/>
        <a:p>
          <a:endParaRPr lang="en-US"/>
        </a:p>
      </dgm:t>
    </dgm:pt>
    <dgm:pt modelId="{1738CD0A-030F-4F05-93AB-50A2B48928C5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1966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AAD95-8A1A-4AC8-B5C4-49BD8E3FC68E}" type="parTrans" cxnId="{40668BFE-7C89-42D2-944C-39A9EFC830BF}">
      <dgm:prSet/>
      <dgm:spPr/>
      <dgm:t>
        <a:bodyPr/>
        <a:lstStyle/>
        <a:p>
          <a:endParaRPr lang="en-US"/>
        </a:p>
      </dgm:t>
    </dgm:pt>
    <dgm:pt modelId="{A386309C-1785-43C2-B0A9-A08B985D27F5}" type="sibTrans" cxnId="{40668BFE-7C89-42D2-944C-39A9EFC830BF}">
      <dgm:prSet/>
      <dgm:spPr/>
      <dgm:t>
        <a:bodyPr/>
        <a:lstStyle/>
        <a:p>
          <a:endParaRPr lang="en-US"/>
        </a:p>
      </dgm:t>
    </dgm:pt>
    <dgm:pt modelId="{46964D69-CD20-4AE5-AA55-D5989E4235B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First nuclear reactor built in Tokai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EDC5F-8CA6-4BED-A323-D7BBB90772DD}" type="parTrans" cxnId="{8CB54948-8966-4680-9913-34534F383435}">
      <dgm:prSet/>
      <dgm:spPr/>
      <dgm:t>
        <a:bodyPr/>
        <a:lstStyle/>
        <a:p>
          <a:endParaRPr lang="en-US"/>
        </a:p>
      </dgm:t>
    </dgm:pt>
    <dgm:pt modelId="{B3F5D821-B461-4630-A5CC-1E0678B75497}" type="sibTrans" cxnId="{8CB54948-8966-4680-9913-34534F383435}">
      <dgm:prSet/>
      <dgm:spPr/>
      <dgm:t>
        <a:bodyPr/>
        <a:lstStyle/>
        <a:p>
          <a:endParaRPr lang="en-US"/>
        </a:p>
      </dgm:t>
    </dgm:pt>
    <dgm:pt modelId="{8E50970D-D3D0-4372-8E3C-80B0EDBE656F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1995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A708C-8BB9-4423-8F91-436D43D38104}" type="parTrans" cxnId="{9A9CCFE4-781A-49E5-9774-D1179578DE83}">
      <dgm:prSet/>
      <dgm:spPr/>
      <dgm:t>
        <a:bodyPr/>
        <a:lstStyle/>
        <a:p>
          <a:endParaRPr lang="en-US"/>
        </a:p>
      </dgm:t>
    </dgm:pt>
    <dgm:pt modelId="{899DBDAA-C369-47E5-A380-786529B74786}" type="sibTrans" cxnId="{9A9CCFE4-781A-49E5-9774-D1179578DE83}">
      <dgm:prSet/>
      <dgm:spPr/>
      <dgm:t>
        <a:bodyPr/>
        <a:lstStyle/>
        <a:p>
          <a:endParaRPr lang="en-US"/>
        </a:p>
      </dgm:t>
    </dgm:pt>
    <dgm:pt modelId="{3620BCAD-0C34-4270-B5A0-C1BFEC3438C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Cover-ups hurts image of nuclear energy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2853B-3848-4A65-90D0-68B87E4A88FE}" type="parTrans" cxnId="{4C5B25A5-45D8-4908-A24C-F0F21D767B45}">
      <dgm:prSet/>
      <dgm:spPr/>
      <dgm:t>
        <a:bodyPr/>
        <a:lstStyle/>
        <a:p>
          <a:endParaRPr lang="en-US"/>
        </a:p>
      </dgm:t>
    </dgm:pt>
    <dgm:pt modelId="{A969BB4A-50CC-4E14-B975-DEB63021F2D3}" type="sibTrans" cxnId="{4C5B25A5-45D8-4908-A24C-F0F21D767B45}">
      <dgm:prSet/>
      <dgm:spPr/>
      <dgm:t>
        <a:bodyPr/>
        <a:lstStyle/>
        <a:p>
          <a:endParaRPr lang="en-US"/>
        </a:p>
      </dgm:t>
    </dgm:pt>
    <dgm:pt modelId="{A193E6B1-AFD0-4740-B236-DE3E45328E4C}" type="pres">
      <dgm:prSet presAssocID="{AC7923AD-2769-4C2F-97CE-4EE45F1484F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034C403-9586-4354-9991-9D5DCDC4F5AE}" type="pres">
      <dgm:prSet presAssocID="{79626FA0-294B-4AD2-81BC-D30D325CE992}" presName="composite" presStyleCnt="0"/>
      <dgm:spPr/>
    </dgm:pt>
    <dgm:pt modelId="{DD718087-4B12-4A3C-87F2-BC79C32DF865}" type="pres">
      <dgm:prSet presAssocID="{79626FA0-294B-4AD2-81BC-D30D325CE992}" presName="Accent" presStyleLbl="alignAcc1" presStyleIdx="0" presStyleCnt="3"/>
      <dgm:spPr/>
    </dgm:pt>
    <dgm:pt modelId="{63F6D943-040E-4C91-A103-F209C783F168}" type="pres">
      <dgm:prSet presAssocID="{79626FA0-294B-4AD2-81BC-D30D325CE992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n-US"/>
        </a:p>
      </dgm:t>
    </dgm:pt>
    <dgm:pt modelId="{F01075B6-C21F-4A87-B123-39EF8407C803}" type="pres">
      <dgm:prSet presAssocID="{79626FA0-294B-4AD2-81BC-D30D325CE992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18846-F96D-46B7-8BB2-C3AD4CC81F85}" type="pres">
      <dgm:prSet presAssocID="{79626FA0-294B-4AD2-81BC-D30D325CE992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EFB13-2974-4191-A28B-F302AD73CB19}" type="pres">
      <dgm:prSet presAssocID="{CF8EB8E7-4B4C-43D7-AFD0-19F28B1E2E74}" presName="sibTrans" presStyleCnt="0"/>
      <dgm:spPr/>
    </dgm:pt>
    <dgm:pt modelId="{609172C6-878A-48D3-A582-CCBBEFD28AC7}" type="pres">
      <dgm:prSet presAssocID="{1738CD0A-030F-4F05-93AB-50A2B48928C5}" presName="composite" presStyleCnt="0"/>
      <dgm:spPr/>
    </dgm:pt>
    <dgm:pt modelId="{2F231D33-DF72-4906-86A9-82BA459805F1}" type="pres">
      <dgm:prSet presAssocID="{1738CD0A-030F-4F05-93AB-50A2B48928C5}" presName="Accent" presStyleLbl="alignAcc1" presStyleIdx="1" presStyleCnt="3"/>
      <dgm:spPr/>
    </dgm:pt>
    <dgm:pt modelId="{B2CAD549-0DE2-42A9-AC02-D88B267D7120}" type="pres">
      <dgm:prSet presAssocID="{1738CD0A-030F-4F05-93AB-50A2B48928C5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E36A4D53-47A2-4E63-A272-BD14AC8C0792}" type="pres">
      <dgm:prSet presAssocID="{1738CD0A-030F-4F05-93AB-50A2B48928C5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CC13D-3A40-465B-ACD6-676B06CE68CA}" type="pres">
      <dgm:prSet presAssocID="{1738CD0A-030F-4F05-93AB-50A2B48928C5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4963A-255E-45D8-A9DB-7D73A63DFE3B}" type="pres">
      <dgm:prSet presAssocID="{A386309C-1785-43C2-B0A9-A08B985D27F5}" presName="sibTrans" presStyleCnt="0"/>
      <dgm:spPr/>
    </dgm:pt>
    <dgm:pt modelId="{B816EB8C-8DCA-41BC-A388-D41485A2A87C}" type="pres">
      <dgm:prSet presAssocID="{8E50970D-D3D0-4372-8E3C-80B0EDBE656F}" presName="composite" presStyleCnt="0"/>
      <dgm:spPr/>
    </dgm:pt>
    <dgm:pt modelId="{ED1C29EB-843A-40CB-93C6-224C4D5DE740}" type="pres">
      <dgm:prSet presAssocID="{8E50970D-D3D0-4372-8E3C-80B0EDBE656F}" presName="Accent" presStyleLbl="alignAcc1" presStyleIdx="2" presStyleCnt="3"/>
      <dgm:spPr/>
    </dgm:pt>
    <dgm:pt modelId="{CB75A00E-2A4A-4A22-ADC6-165DB9C86FFA}" type="pres">
      <dgm:prSet presAssocID="{8E50970D-D3D0-4372-8E3C-80B0EDBE656F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28819C6A-AB02-47B0-8855-CF30DA064F61}" type="pres">
      <dgm:prSet presAssocID="{8E50970D-D3D0-4372-8E3C-80B0EDBE656F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DC375-8E1A-4765-B1BB-502C508C27BE}" type="pres">
      <dgm:prSet presAssocID="{8E50970D-D3D0-4372-8E3C-80B0EDBE656F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A9F3B7-C8E7-4BFE-8CDE-B98B9E390605}" type="presOf" srcId="{46964D69-CD20-4AE5-AA55-D5989E4235B8}" destId="{E36A4D53-47A2-4E63-A272-BD14AC8C0792}" srcOrd="0" destOrd="0" presId="urn:microsoft.com/office/officeart/2008/layout/TitlePictureLineup"/>
    <dgm:cxn modelId="{9A9CCFE4-781A-49E5-9774-D1179578DE83}" srcId="{AC7923AD-2769-4C2F-97CE-4EE45F1484F1}" destId="{8E50970D-D3D0-4372-8E3C-80B0EDBE656F}" srcOrd="2" destOrd="0" parTransId="{A41A708C-8BB9-4423-8F91-436D43D38104}" sibTransId="{899DBDAA-C369-47E5-A380-786529B74786}"/>
    <dgm:cxn modelId="{E4C3FEF3-C918-4D7B-A769-85A224C26533}" type="presOf" srcId="{AC7923AD-2769-4C2F-97CE-4EE45F1484F1}" destId="{A193E6B1-AFD0-4740-B236-DE3E45328E4C}" srcOrd="0" destOrd="0" presId="urn:microsoft.com/office/officeart/2008/layout/TitlePictureLineup"/>
    <dgm:cxn modelId="{F50DAE6E-6EE2-457C-858F-3D33A56997EB}" type="presOf" srcId="{3620BCAD-0C34-4270-B5A0-C1BFEC3438C6}" destId="{28819C6A-AB02-47B0-8855-CF30DA064F61}" srcOrd="0" destOrd="0" presId="urn:microsoft.com/office/officeart/2008/layout/TitlePictureLineup"/>
    <dgm:cxn modelId="{4C5B25A5-45D8-4908-A24C-F0F21D767B45}" srcId="{8E50970D-D3D0-4372-8E3C-80B0EDBE656F}" destId="{3620BCAD-0C34-4270-B5A0-C1BFEC3438C6}" srcOrd="0" destOrd="0" parTransId="{5602853B-3848-4A65-90D0-68B87E4A88FE}" sibTransId="{A969BB4A-50CC-4E14-B975-DEB63021F2D3}"/>
    <dgm:cxn modelId="{BC276DE8-95FB-4354-8403-70435D873738}" type="presOf" srcId="{79626FA0-294B-4AD2-81BC-D30D325CE992}" destId="{1C118846-F96D-46B7-8BB2-C3AD4CC81F85}" srcOrd="0" destOrd="0" presId="urn:microsoft.com/office/officeart/2008/layout/TitlePictureLineup"/>
    <dgm:cxn modelId="{8B665E5B-91D7-4F6B-9822-2F2FEEDD473D}" srcId="{79626FA0-294B-4AD2-81BC-D30D325CE992}" destId="{758589C6-A83D-4C1D-A219-FB053A120B4E}" srcOrd="0" destOrd="0" parTransId="{2685F60C-8B10-4F6D-872C-F2A1BED1ECD3}" sibTransId="{F8561EB5-4948-4486-90AF-5C09739FD13A}"/>
    <dgm:cxn modelId="{F5516537-95B6-43EC-825C-BCBE85EDFA1E}" type="presOf" srcId="{1738CD0A-030F-4F05-93AB-50A2B48928C5}" destId="{B2DCC13D-3A40-465B-ACD6-676B06CE68CA}" srcOrd="0" destOrd="0" presId="urn:microsoft.com/office/officeart/2008/layout/TitlePictureLineup"/>
    <dgm:cxn modelId="{C29E044A-A0D4-45A7-AEE2-13066A774B37}" srcId="{AC7923AD-2769-4C2F-97CE-4EE45F1484F1}" destId="{79626FA0-294B-4AD2-81BC-D30D325CE992}" srcOrd="0" destOrd="0" parTransId="{C6FEF4E6-0781-4036-B64C-A113F8018856}" sibTransId="{CF8EB8E7-4B4C-43D7-AFD0-19F28B1E2E74}"/>
    <dgm:cxn modelId="{40668BFE-7C89-42D2-944C-39A9EFC830BF}" srcId="{AC7923AD-2769-4C2F-97CE-4EE45F1484F1}" destId="{1738CD0A-030F-4F05-93AB-50A2B48928C5}" srcOrd="1" destOrd="0" parTransId="{866AAD95-8A1A-4AC8-B5C4-49BD8E3FC68E}" sibTransId="{A386309C-1785-43C2-B0A9-A08B985D27F5}"/>
    <dgm:cxn modelId="{F6026B1E-A303-4AF6-BDAB-AC88C608962A}" type="presOf" srcId="{8E50970D-D3D0-4372-8E3C-80B0EDBE656F}" destId="{38EDC375-8E1A-4765-B1BB-502C508C27BE}" srcOrd="0" destOrd="0" presId="urn:microsoft.com/office/officeart/2008/layout/TitlePictureLineup"/>
    <dgm:cxn modelId="{8CB54948-8966-4680-9913-34534F383435}" srcId="{1738CD0A-030F-4F05-93AB-50A2B48928C5}" destId="{46964D69-CD20-4AE5-AA55-D5989E4235B8}" srcOrd="0" destOrd="0" parTransId="{C53EDC5F-8CA6-4BED-A323-D7BBB90772DD}" sibTransId="{B3F5D821-B461-4630-A5CC-1E0678B75497}"/>
    <dgm:cxn modelId="{5C1B1F80-1936-4903-B806-84E4AA93EC4F}" type="presOf" srcId="{758589C6-A83D-4C1D-A219-FB053A120B4E}" destId="{F01075B6-C21F-4A87-B123-39EF8407C803}" srcOrd="0" destOrd="0" presId="urn:microsoft.com/office/officeart/2008/layout/TitlePictureLineup"/>
    <dgm:cxn modelId="{745D2A68-25AB-49DE-A10E-7F60C8E414F0}" type="presParOf" srcId="{A193E6B1-AFD0-4740-B236-DE3E45328E4C}" destId="{4034C403-9586-4354-9991-9D5DCDC4F5AE}" srcOrd="0" destOrd="0" presId="urn:microsoft.com/office/officeart/2008/layout/TitlePictureLineup"/>
    <dgm:cxn modelId="{1CCCBC07-BB7C-4860-8FDF-FD61DE49B92C}" type="presParOf" srcId="{4034C403-9586-4354-9991-9D5DCDC4F5AE}" destId="{DD718087-4B12-4A3C-87F2-BC79C32DF865}" srcOrd="0" destOrd="0" presId="urn:microsoft.com/office/officeart/2008/layout/TitlePictureLineup"/>
    <dgm:cxn modelId="{17EE69CD-FF07-4F02-BBC6-95FFD12EECCF}" type="presParOf" srcId="{4034C403-9586-4354-9991-9D5DCDC4F5AE}" destId="{63F6D943-040E-4C91-A103-F209C783F168}" srcOrd="1" destOrd="0" presId="urn:microsoft.com/office/officeart/2008/layout/TitlePictureLineup"/>
    <dgm:cxn modelId="{8EBA7980-3CB6-482D-B066-24E9DE0AEC13}" type="presParOf" srcId="{4034C403-9586-4354-9991-9D5DCDC4F5AE}" destId="{F01075B6-C21F-4A87-B123-39EF8407C803}" srcOrd="2" destOrd="0" presId="urn:microsoft.com/office/officeart/2008/layout/TitlePictureLineup"/>
    <dgm:cxn modelId="{62F113E9-7B5E-4887-A395-5815DE8592BD}" type="presParOf" srcId="{4034C403-9586-4354-9991-9D5DCDC4F5AE}" destId="{1C118846-F96D-46B7-8BB2-C3AD4CC81F85}" srcOrd="3" destOrd="0" presId="urn:microsoft.com/office/officeart/2008/layout/TitlePictureLineup"/>
    <dgm:cxn modelId="{EF1EC83B-76E0-4E65-95B0-5FD63A9517DC}" type="presParOf" srcId="{A193E6B1-AFD0-4740-B236-DE3E45328E4C}" destId="{AF8EFB13-2974-4191-A28B-F302AD73CB19}" srcOrd="1" destOrd="0" presId="urn:microsoft.com/office/officeart/2008/layout/TitlePictureLineup"/>
    <dgm:cxn modelId="{80FFDCDC-40E8-4E8D-8A5A-BEE600BA63EB}" type="presParOf" srcId="{A193E6B1-AFD0-4740-B236-DE3E45328E4C}" destId="{609172C6-878A-48D3-A582-CCBBEFD28AC7}" srcOrd="2" destOrd="0" presId="urn:microsoft.com/office/officeart/2008/layout/TitlePictureLineup"/>
    <dgm:cxn modelId="{981C5FF4-D2B2-4BE8-AC1D-A77ACC688E9F}" type="presParOf" srcId="{609172C6-878A-48D3-A582-CCBBEFD28AC7}" destId="{2F231D33-DF72-4906-86A9-82BA459805F1}" srcOrd="0" destOrd="0" presId="urn:microsoft.com/office/officeart/2008/layout/TitlePictureLineup"/>
    <dgm:cxn modelId="{38FCF4E8-E08D-464E-AD4F-0AA8E643FF35}" type="presParOf" srcId="{609172C6-878A-48D3-A582-CCBBEFD28AC7}" destId="{B2CAD549-0DE2-42A9-AC02-D88B267D7120}" srcOrd="1" destOrd="0" presId="urn:microsoft.com/office/officeart/2008/layout/TitlePictureLineup"/>
    <dgm:cxn modelId="{78C9A073-4D62-45CC-BF6F-06DA169AA735}" type="presParOf" srcId="{609172C6-878A-48D3-A582-CCBBEFD28AC7}" destId="{E36A4D53-47A2-4E63-A272-BD14AC8C0792}" srcOrd="2" destOrd="0" presId="urn:microsoft.com/office/officeart/2008/layout/TitlePictureLineup"/>
    <dgm:cxn modelId="{D6D6DE17-62A0-4CB8-8A04-B178760246EF}" type="presParOf" srcId="{609172C6-878A-48D3-A582-CCBBEFD28AC7}" destId="{B2DCC13D-3A40-465B-ACD6-676B06CE68CA}" srcOrd="3" destOrd="0" presId="urn:microsoft.com/office/officeart/2008/layout/TitlePictureLineup"/>
    <dgm:cxn modelId="{B3DDBF15-CF1D-4AE5-9002-080DE7D63C6D}" type="presParOf" srcId="{A193E6B1-AFD0-4740-B236-DE3E45328E4C}" destId="{ED44963A-255E-45D8-A9DB-7D73A63DFE3B}" srcOrd="3" destOrd="0" presId="urn:microsoft.com/office/officeart/2008/layout/TitlePictureLineup"/>
    <dgm:cxn modelId="{CBA0BAE7-506A-4CCC-85A0-359BF6A56C31}" type="presParOf" srcId="{A193E6B1-AFD0-4740-B236-DE3E45328E4C}" destId="{B816EB8C-8DCA-41BC-A388-D41485A2A87C}" srcOrd="4" destOrd="0" presId="urn:microsoft.com/office/officeart/2008/layout/TitlePictureLineup"/>
    <dgm:cxn modelId="{B5E6D533-D82F-4ED6-83B1-AB5934B0CC30}" type="presParOf" srcId="{B816EB8C-8DCA-41BC-A388-D41485A2A87C}" destId="{ED1C29EB-843A-40CB-93C6-224C4D5DE740}" srcOrd="0" destOrd="0" presId="urn:microsoft.com/office/officeart/2008/layout/TitlePictureLineup"/>
    <dgm:cxn modelId="{351D9D10-D92A-4633-8D96-31353977C2F2}" type="presParOf" srcId="{B816EB8C-8DCA-41BC-A388-D41485A2A87C}" destId="{CB75A00E-2A4A-4A22-ADC6-165DB9C86FFA}" srcOrd="1" destOrd="0" presId="urn:microsoft.com/office/officeart/2008/layout/TitlePictureLineup"/>
    <dgm:cxn modelId="{8B81600B-AB7D-483D-894B-B5533E7BBDED}" type="presParOf" srcId="{B816EB8C-8DCA-41BC-A388-D41485A2A87C}" destId="{28819C6A-AB02-47B0-8855-CF30DA064F61}" srcOrd="2" destOrd="0" presId="urn:microsoft.com/office/officeart/2008/layout/TitlePictureLineup"/>
    <dgm:cxn modelId="{2AF54DBE-0F05-4B22-9F9B-6B972C84222A}" type="presParOf" srcId="{B816EB8C-8DCA-41BC-A388-D41485A2A87C}" destId="{38EDC375-8E1A-4765-B1BB-502C508C27BE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7923AD-2769-4C2F-97CE-4EE45F1484F1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26FA0-294B-4AD2-81BC-D30D325CE992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2002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FEF4E6-0781-4036-B64C-A113F8018856}" type="parTrans" cxnId="{C29E044A-A0D4-45A7-AEE2-13066A774B37}">
      <dgm:prSet/>
      <dgm:spPr/>
      <dgm:t>
        <a:bodyPr/>
        <a:lstStyle/>
        <a:p>
          <a:endParaRPr lang="en-US"/>
        </a:p>
      </dgm:t>
    </dgm:pt>
    <dgm:pt modelId="{CF8EB8E7-4B4C-43D7-AFD0-19F28B1E2E74}" type="sibTrans" cxnId="{C29E044A-A0D4-45A7-AEE2-13066A774B37}">
      <dgm:prSet/>
      <dgm:spPr/>
      <dgm:t>
        <a:bodyPr/>
        <a:lstStyle/>
        <a:p>
          <a:endParaRPr lang="en-US"/>
        </a:p>
      </dgm:t>
    </dgm:pt>
    <dgm:pt modelId="{758589C6-A83D-4C1D-A219-FB053A120B4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Japan announces future reliance on nuclear energy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5F60C-8B10-4F6D-872C-F2A1BED1ECD3}" type="parTrans" cxnId="{8B665E5B-91D7-4F6B-9822-2F2FEEDD473D}">
      <dgm:prSet/>
      <dgm:spPr/>
      <dgm:t>
        <a:bodyPr/>
        <a:lstStyle/>
        <a:p>
          <a:endParaRPr lang="en-US"/>
        </a:p>
      </dgm:t>
    </dgm:pt>
    <dgm:pt modelId="{F8561EB5-4948-4486-90AF-5C09739FD13A}" type="sibTrans" cxnId="{8B665E5B-91D7-4F6B-9822-2F2FEEDD473D}">
      <dgm:prSet/>
      <dgm:spPr/>
      <dgm:t>
        <a:bodyPr/>
        <a:lstStyle/>
        <a:p>
          <a:endParaRPr lang="en-US"/>
        </a:p>
      </dgm:t>
    </dgm:pt>
    <dgm:pt modelId="{1738CD0A-030F-4F05-93AB-50A2B48928C5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2007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AAD95-8A1A-4AC8-B5C4-49BD8E3FC68E}" type="parTrans" cxnId="{40668BFE-7C89-42D2-944C-39A9EFC830BF}">
      <dgm:prSet/>
      <dgm:spPr/>
      <dgm:t>
        <a:bodyPr/>
        <a:lstStyle/>
        <a:p>
          <a:endParaRPr lang="en-US"/>
        </a:p>
      </dgm:t>
    </dgm:pt>
    <dgm:pt modelId="{A386309C-1785-43C2-B0A9-A08B985D27F5}" type="sibTrans" cxnId="{40668BFE-7C89-42D2-944C-39A9EFC830BF}">
      <dgm:prSet/>
      <dgm:spPr/>
      <dgm:t>
        <a:bodyPr/>
        <a:lstStyle/>
        <a:p>
          <a:endParaRPr lang="en-US"/>
        </a:p>
      </dgm:t>
    </dgm:pt>
    <dgm:pt modelId="{46964D69-CD20-4AE5-AA55-D5989E4235B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Joint research agreement signed with U.S.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EDC5F-8CA6-4BED-A323-D7BBB90772DD}" type="parTrans" cxnId="{8CB54948-8966-4680-9913-34534F383435}">
      <dgm:prSet/>
      <dgm:spPr/>
      <dgm:t>
        <a:bodyPr/>
        <a:lstStyle/>
        <a:p>
          <a:endParaRPr lang="en-US"/>
        </a:p>
      </dgm:t>
    </dgm:pt>
    <dgm:pt modelId="{B3F5D821-B461-4630-A5CC-1E0678B75497}" type="sibTrans" cxnId="{8CB54948-8966-4680-9913-34534F383435}">
      <dgm:prSet/>
      <dgm:spPr/>
      <dgm:t>
        <a:bodyPr/>
        <a:lstStyle/>
        <a:p>
          <a:endParaRPr lang="en-US"/>
        </a:p>
      </dgm:t>
    </dgm:pt>
    <dgm:pt modelId="{8E50970D-D3D0-4372-8E3C-80B0EDBE656F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2011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A708C-8BB9-4423-8F91-436D43D38104}" type="parTrans" cxnId="{9A9CCFE4-781A-49E5-9774-D1179578DE83}">
      <dgm:prSet/>
      <dgm:spPr/>
      <dgm:t>
        <a:bodyPr/>
        <a:lstStyle/>
        <a:p>
          <a:endParaRPr lang="en-US"/>
        </a:p>
      </dgm:t>
    </dgm:pt>
    <dgm:pt modelId="{899DBDAA-C369-47E5-A380-786529B74786}" type="sibTrans" cxnId="{9A9CCFE4-781A-49E5-9774-D1179578DE83}">
      <dgm:prSet/>
      <dgm:spPr/>
      <dgm:t>
        <a:bodyPr/>
        <a:lstStyle/>
        <a:p>
          <a:endParaRPr lang="en-US"/>
        </a:p>
      </dgm:t>
    </dgm:pt>
    <dgm:pt modelId="{3620BCAD-0C34-4270-B5A0-C1BFEC3438C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 support nosedives after Fukushima disaster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2853B-3848-4A65-90D0-68B87E4A88FE}" type="parTrans" cxnId="{4C5B25A5-45D8-4908-A24C-F0F21D767B45}">
      <dgm:prSet/>
      <dgm:spPr/>
      <dgm:t>
        <a:bodyPr/>
        <a:lstStyle/>
        <a:p>
          <a:endParaRPr lang="en-US"/>
        </a:p>
      </dgm:t>
    </dgm:pt>
    <dgm:pt modelId="{A969BB4A-50CC-4E14-B975-DEB63021F2D3}" type="sibTrans" cxnId="{4C5B25A5-45D8-4908-A24C-F0F21D767B45}">
      <dgm:prSet/>
      <dgm:spPr/>
      <dgm:t>
        <a:bodyPr/>
        <a:lstStyle/>
        <a:p>
          <a:endParaRPr lang="en-US"/>
        </a:p>
      </dgm:t>
    </dgm:pt>
    <dgm:pt modelId="{4E625AB0-3E12-4109-9F59-E2084DEC8C25}" type="pres">
      <dgm:prSet presAssocID="{AC7923AD-2769-4C2F-97CE-4EE45F1484F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27C22EE7-4A39-49E8-88F5-ECF2B655E6C7}" type="pres">
      <dgm:prSet presAssocID="{79626FA0-294B-4AD2-81BC-D30D325CE992}" presName="composite" presStyleCnt="0"/>
      <dgm:spPr/>
    </dgm:pt>
    <dgm:pt modelId="{BBDECB38-24AD-40D0-A8D0-45AC46F765DA}" type="pres">
      <dgm:prSet presAssocID="{79626FA0-294B-4AD2-81BC-D30D325CE992}" presName="Accent" presStyleLbl="alignAcc1" presStyleIdx="0" presStyleCnt="3"/>
      <dgm:spPr/>
    </dgm:pt>
    <dgm:pt modelId="{0D03008B-0566-4FCA-95D2-05CDC9780000}" type="pres">
      <dgm:prSet presAssocID="{79626FA0-294B-4AD2-81BC-D30D325CE992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31BFD8B8-E6AC-4CA5-B76A-41BFD7EA3D00}" type="pres">
      <dgm:prSet presAssocID="{79626FA0-294B-4AD2-81BC-D30D325CE992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F1879-F234-4D2E-B36D-7F734233F19A}" type="pres">
      <dgm:prSet presAssocID="{79626FA0-294B-4AD2-81BC-D30D325CE992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FE215-F2D5-49D2-8C58-74BF987D8BB2}" type="pres">
      <dgm:prSet presAssocID="{CF8EB8E7-4B4C-43D7-AFD0-19F28B1E2E74}" presName="sibTrans" presStyleCnt="0"/>
      <dgm:spPr/>
    </dgm:pt>
    <dgm:pt modelId="{433A1B37-38F5-445F-8809-A9F66BE27E33}" type="pres">
      <dgm:prSet presAssocID="{1738CD0A-030F-4F05-93AB-50A2B48928C5}" presName="composite" presStyleCnt="0"/>
      <dgm:spPr/>
    </dgm:pt>
    <dgm:pt modelId="{DB13A244-7C40-4BBF-AD13-C0FA43AA5D22}" type="pres">
      <dgm:prSet presAssocID="{1738CD0A-030F-4F05-93AB-50A2B48928C5}" presName="Accent" presStyleLbl="alignAcc1" presStyleIdx="1" presStyleCnt="3"/>
      <dgm:spPr/>
    </dgm:pt>
    <dgm:pt modelId="{4DE853FF-36D2-471A-BF1D-801052EDF406}" type="pres">
      <dgm:prSet presAssocID="{1738CD0A-030F-4F05-93AB-50A2B48928C5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31D8816C-C885-44E9-99B6-F9280019664E}" type="pres">
      <dgm:prSet presAssocID="{1738CD0A-030F-4F05-93AB-50A2B48928C5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AD2EE-7E90-4087-B431-AEEF187F2957}" type="pres">
      <dgm:prSet presAssocID="{1738CD0A-030F-4F05-93AB-50A2B48928C5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D981B-64BE-43A0-B3EE-F9AF9EB0B905}" type="pres">
      <dgm:prSet presAssocID="{A386309C-1785-43C2-B0A9-A08B985D27F5}" presName="sibTrans" presStyleCnt="0"/>
      <dgm:spPr/>
    </dgm:pt>
    <dgm:pt modelId="{F3B87F43-696F-4F59-84DB-4E7207F42D98}" type="pres">
      <dgm:prSet presAssocID="{8E50970D-D3D0-4372-8E3C-80B0EDBE656F}" presName="composite" presStyleCnt="0"/>
      <dgm:spPr/>
    </dgm:pt>
    <dgm:pt modelId="{2AD12FAC-FF38-43CB-8BA6-324FA2472C99}" type="pres">
      <dgm:prSet presAssocID="{8E50970D-D3D0-4372-8E3C-80B0EDBE656F}" presName="Accent" presStyleLbl="alignAcc1" presStyleIdx="2" presStyleCnt="3"/>
      <dgm:spPr/>
    </dgm:pt>
    <dgm:pt modelId="{BC408D3E-1062-4A11-B010-EA642EF7C20C}" type="pres">
      <dgm:prSet presAssocID="{8E50970D-D3D0-4372-8E3C-80B0EDBE656F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1217F2D1-B2BE-4A35-9600-6F743CAF9344}" type="pres">
      <dgm:prSet presAssocID="{8E50970D-D3D0-4372-8E3C-80B0EDBE656F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DFCAA-2EF7-4E61-8032-0506F996E63E}" type="pres">
      <dgm:prSet presAssocID="{8E50970D-D3D0-4372-8E3C-80B0EDBE656F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CB46FC-42FC-4F19-8D35-9F18FB277603}" type="presOf" srcId="{1738CD0A-030F-4F05-93AB-50A2B48928C5}" destId="{774AD2EE-7E90-4087-B431-AEEF187F2957}" srcOrd="0" destOrd="0" presId="urn:microsoft.com/office/officeart/2008/layout/TitlePictureLineup"/>
    <dgm:cxn modelId="{EB2913A3-2E83-4648-B78C-B036C24AD547}" type="presOf" srcId="{46964D69-CD20-4AE5-AA55-D5989E4235B8}" destId="{31D8816C-C885-44E9-99B6-F9280019664E}" srcOrd="0" destOrd="0" presId="urn:microsoft.com/office/officeart/2008/layout/TitlePictureLineup"/>
    <dgm:cxn modelId="{648CDB01-9F78-4320-8A36-78F7F0BC1629}" type="presOf" srcId="{AC7923AD-2769-4C2F-97CE-4EE45F1484F1}" destId="{4E625AB0-3E12-4109-9F59-E2084DEC8C25}" srcOrd="0" destOrd="0" presId="urn:microsoft.com/office/officeart/2008/layout/TitlePictureLineup"/>
    <dgm:cxn modelId="{9A9CCFE4-781A-49E5-9774-D1179578DE83}" srcId="{AC7923AD-2769-4C2F-97CE-4EE45F1484F1}" destId="{8E50970D-D3D0-4372-8E3C-80B0EDBE656F}" srcOrd="2" destOrd="0" parTransId="{A41A708C-8BB9-4423-8F91-436D43D38104}" sibTransId="{899DBDAA-C369-47E5-A380-786529B74786}"/>
    <dgm:cxn modelId="{4725085E-9676-4779-B8BC-B08FB749E406}" type="presOf" srcId="{8E50970D-D3D0-4372-8E3C-80B0EDBE656F}" destId="{9D0DFCAA-2EF7-4E61-8032-0506F996E63E}" srcOrd="0" destOrd="0" presId="urn:microsoft.com/office/officeart/2008/layout/TitlePictureLineup"/>
    <dgm:cxn modelId="{4C5B25A5-45D8-4908-A24C-F0F21D767B45}" srcId="{8E50970D-D3D0-4372-8E3C-80B0EDBE656F}" destId="{3620BCAD-0C34-4270-B5A0-C1BFEC3438C6}" srcOrd="0" destOrd="0" parTransId="{5602853B-3848-4A65-90D0-68B87E4A88FE}" sibTransId="{A969BB4A-50CC-4E14-B975-DEB63021F2D3}"/>
    <dgm:cxn modelId="{339FC6FC-ED5A-4547-AAFB-9475B6F224F4}" type="presOf" srcId="{3620BCAD-0C34-4270-B5A0-C1BFEC3438C6}" destId="{1217F2D1-B2BE-4A35-9600-6F743CAF9344}" srcOrd="0" destOrd="0" presId="urn:microsoft.com/office/officeart/2008/layout/TitlePictureLineup"/>
    <dgm:cxn modelId="{8B665E5B-91D7-4F6B-9822-2F2FEEDD473D}" srcId="{79626FA0-294B-4AD2-81BC-D30D325CE992}" destId="{758589C6-A83D-4C1D-A219-FB053A120B4E}" srcOrd="0" destOrd="0" parTransId="{2685F60C-8B10-4F6D-872C-F2A1BED1ECD3}" sibTransId="{F8561EB5-4948-4486-90AF-5C09739FD13A}"/>
    <dgm:cxn modelId="{3F4B8AD9-D77A-423A-BCCF-A01699963555}" type="presOf" srcId="{758589C6-A83D-4C1D-A219-FB053A120B4E}" destId="{31BFD8B8-E6AC-4CA5-B76A-41BFD7EA3D00}" srcOrd="0" destOrd="0" presId="urn:microsoft.com/office/officeart/2008/layout/TitlePictureLineup"/>
    <dgm:cxn modelId="{40668BFE-7C89-42D2-944C-39A9EFC830BF}" srcId="{AC7923AD-2769-4C2F-97CE-4EE45F1484F1}" destId="{1738CD0A-030F-4F05-93AB-50A2B48928C5}" srcOrd="1" destOrd="0" parTransId="{866AAD95-8A1A-4AC8-B5C4-49BD8E3FC68E}" sibTransId="{A386309C-1785-43C2-B0A9-A08B985D27F5}"/>
    <dgm:cxn modelId="{C29E044A-A0D4-45A7-AEE2-13066A774B37}" srcId="{AC7923AD-2769-4C2F-97CE-4EE45F1484F1}" destId="{79626FA0-294B-4AD2-81BC-D30D325CE992}" srcOrd="0" destOrd="0" parTransId="{C6FEF4E6-0781-4036-B64C-A113F8018856}" sibTransId="{CF8EB8E7-4B4C-43D7-AFD0-19F28B1E2E74}"/>
    <dgm:cxn modelId="{30639327-5D16-49F9-8A9D-0BE5DF83DC0D}" type="presOf" srcId="{79626FA0-294B-4AD2-81BC-D30D325CE992}" destId="{1D8F1879-F234-4D2E-B36D-7F734233F19A}" srcOrd="0" destOrd="0" presId="urn:microsoft.com/office/officeart/2008/layout/TitlePictureLineup"/>
    <dgm:cxn modelId="{8CB54948-8966-4680-9913-34534F383435}" srcId="{1738CD0A-030F-4F05-93AB-50A2B48928C5}" destId="{46964D69-CD20-4AE5-AA55-D5989E4235B8}" srcOrd="0" destOrd="0" parTransId="{C53EDC5F-8CA6-4BED-A323-D7BBB90772DD}" sibTransId="{B3F5D821-B461-4630-A5CC-1E0678B75497}"/>
    <dgm:cxn modelId="{25659344-D61F-4EF4-A70C-4DBB130D3BF8}" type="presParOf" srcId="{4E625AB0-3E12-4109-9F59-E2084DEC8C25}" destId="{27C22EE7-4A39-49E8-88F5-ECF2B655E6C7}" srcOrd="0" destOrd="0" presId="urn:microsoft.com/office/officeart/2008/layout/TitlePictureLineup"/>
    <dgm:cxn modelId="{B9E3EBB4-B6AA-46FD-BE7A-02A9FB8D2A44}" type="presParOf" srcId="{27C22EE7-4A39-49E8-88F5-ECF2B655E6C7}" destId="{BBDECB38-24AD-40D0-A8D0-45AC46F765DA}" srcOrd="0" destOrd="0" presId="urn:microsoft.com/office/officeart/2008/layout/TitlePictureLineup"/>
    <dgm:cxn modelId="{AC94AA15-989B-4D96-AFE8-2AD3D2DAA86E}" type="presParOf" srcId="{27C22EE7-4A39-49E8-88F5-ECF2B655E6C7}" destId="{0D03008B-0566-4FCA-95D2-05CDC9780000}" srcOrd="1" destOrd="0" presId="urn:microsoft.com/office/officeart/2008/layout/TitlePictureLineup"/>
    <dgm:cxn modelId="{3CA6A8E0-37BA-46FE-9E88-74BCF0D03774}" type="presParOf" srcId="{27C22EE7-4A39-49E8-88F5-ECF2B655E6C7}" destId="{31BFD8B8-E6AC-4CA5-B76A-41BFD7EA3D00}" srcOrd="2" destOrd="0" presId="urn:microsoft.com/office/officeart/2008/layout/TitlePictureLineup"/>
    <dgm:cxn modelId="{5CA0D89E-EE51-424A-957B-C7C18A39D3E2}" type="presParOf" srcId="{27C22EE7-4A39-49E8-88F5-ECF2B655E6C7}" destId="{1D8F1879-F234-4D2E-B36D-7F734233F19A}" srcOrd="3" destOrd="0" presId="urn:microsoft.com/office/officeart/2008/layout/TitlePictureLineup"/>
    <dgm:cxn modelId="{E101ABF5-69A9-4DE0-AB4D-B76DA4A391D1}" type="presParOf" srcId="{4E625AB0-3E12-4109-9F59-E2084DEC8C25}" destId="{FFEFE215-F2D5-49D2-8C58-74BF987D8BB2}" srcOrd="1" destOrd="0" presId="urn:microsoft.com/office/officeart/2008/layout/TitlePictureLineup"/>
    <dgm:cxn modelId="{09ED4551-EE5B-485F-AA48-B0C99E04FB98}" type="presParOf" srcId="{4E625AB0-3E12-4109-9F59-E2084DEC8C25}" destId="{433A1B37-38F5-445F-8809-A9F66BE27E33}" srcOrd="2" destOrd="0" presId="urn:microsoft.com/office/officeart/2008/layout/TitlePictureLineup"/>
    <dgm:cxn modelId="{635686B3-7EF4-4F92-8B18-F894CCFBED17}" type="presParOf" srcId="{433A1B37-38F5-445F-8809-A9F66BE27E33}" destId="{DB13A244-7C40-4BBF-AD13-C0FA43AA5D22}" srcOrd="0" destOrd="0" presId="urn:microsoft.com/office/officeart/2008/layout/TitlePictureLineup"/>
    <dgm:cxn modelId="{E8641377-9CF8-43CA-9615-154EA084E616}" type="presParOf" srcId="{433A1B37-38F5-445F-8809-A9F66BE27E33}" destId="{4DE853FF-36D2-471A-BF1D-801052EDF406}" srcOrd="1" destOrd="0" presId="urn:microsoft.com/office/officeart/2008/layout/TitlePictureLineup"/>
    <dgm:cxn modelId="{703E0699-DAF6-478B-8253-550390B38373}" type="presParOf" srcId="{433A1B37-38F5-445F-8809-A9F66BE27E33}" destId="{31D8816C-C885-44E9-99B6-F9280019664E}" srcOrd="2" destOrd="0" presId="urn:microsoft.com/office/officeart/2008/layout/TitlePictureLineup"/>
    <dgm:cxn modelId="{33FA20A1-DE57-4E12-9BEC-F8C83C3108A6}" type="presParOf" srcId="{433A1B37-38F5-445F-8809-A9F66BE27E33}" destId="{774AD2EE-7E90-4087-B431-AEEF187F2957}" srcOrd="3" destOrd="0" presId="urn:microsoft.com/office/officeart/2008/layout/TitlePictureLineup"/>
    <dgm:cxn modelId="{AB25F3E3-D25E-4C5F-8A52-697CB9D065A0}" type="presParOf" srcId="{4E625AB0-3E12-4109-9F59-E2084DEC8C25}" destId="{986D981B-64BE-43A0-B3EE-F9AF9EB0B905}" srcOrd="3" destOrd="0" presId="urn:microsoft.com/office/officeart/2008/layout/TitlePictureLineup"/>
    <dgm:cxn modelId="{256BA6C0-062D-4594-84AA-A053C16D4AAB}" type="presParOf" srcId="{4E625AB0-3E12-4109-9F59-E2084DEC8C25}" destId="{F3B87F43-696F-4F59-84DB-4E7207F42D98}" srcOrd="4" destOrd="0" presId="urn:microsoft.com/office/officeart/2008/layout/TitlePictureLineup"/>
    <dgm:cxn modelId="{D788EF42-74AA-4204-BEC8-D67958DBD697}" type="presParOf" srcId="{F3B87F43-696F-4F59-84DB-4E7207F42D98}" destId="{2AD12FAC-FF38-43CB-8BA6-324FA2472C99}" srcOrd="0" destOrd="0" presId="urn:microsoft.com/office/officeart/2008/layout/TitlePictureLineup"/>
    <dgm:cxn modelId="{26BDEC77-15C8-460F-AA4D-3272616C476E}" type="presParOf" srcId="{F3B87F43-696F-4F59-84DB-4E7207F42D98}" destId="{BC408D3E-1062-4A11-B010-EA642EF7C20C}" srcOrd="1" destOrd="0" presId="urn:microsoft.com/office/officeart/2008/layout/TitlePictureLineup"/>
    <dgm:cxn modelId="{B61F3A1F-09B9-4C15-8335-B0B534C70C4B}" type="presParOf" srcId="{F3B87F43-696F-4F59-84DB-4E7207F42D98}" destId="{1217F2D1-B2BE-4A35-9600-6F743CAF9344}" srcOrd="2" destOrd="0" presId="urn:microsoft.com/office/officeart/2008/layout/TitlePictureLineup"/>
    <dgm:cxn modelId="{C2E22486-A6AB-452E-88C6-D4808A6398CD}" type="presParOf" srcId="{F3B87F43-696F-4F59-84DB-4E7207F42D98}" destId="{9D0DFCAA-2EF7-4E61-8032-0506F996E63E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F0B49-FEDA-4078-BB36-9BD4853D94A3}">
      <dsp:nvSpPr>
        <dsp:cNvPr id="0" name=""/>
        <dsp:cNvSpPr/>
      </dsp:nvSpPr>
      <dsp:spPr>
        <a:xfrm>
          <a:off x="104299" y="321933"/>
          <a:ext cx="0" cy="28833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E4C03-F94A-4B26-85EF-7B01FC6A4663}">
      <dsp:nvSpPr>
        <dsp:cNvPr id="0" name=""/>
        <dsp:cNvSpPr/>
      </dsp:nvSpPr>
      <dsp:spPr>
        <a:xfrm>
          <a:off x="184391" y="418043"/>
          <a:ext cx="1516460" cy="12974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9F8C4-3274-4808-8D0B-28C75EC29C28}">
      <dsp:nvSpPr>
        <dsp:cNvPr id="0" name=""/>
        <dsp:cNvSpPr/>
      </dsp:nvSpPr>
      <dsp:spPr>
        <a:xfrm>
          <a:off x="184391" y="1715532"/>
          <a:ext cx="1516460" cy="148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James Chadwick discovers the neutron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84391" y="1715532"/>
        <a:ext cx="1516460" cy="1489709"/>
      </dsp:txXfrm>
    </dsp:sp>
    <dsp:sp modelId="{AB11FBF3-0971-4FFE-A8EC-842ACF9A49C5}">
      <dsp:nvSpPr>
        <dsp:cNvPr id="0" name=""/>
        <dsp:cNvSpPr/>
      </dsp:nvSpPr>
      <dsp:spPr>
        <a:xfrm>
          <a:off x="104299" y="1565"/>
          <a:ext cx="1601838" cy="32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1932</a:t>
          </a:r>
          <a:endParaRPr lang="en-US" sz="1400" kern="1200" dirty="0"/>
        </a:p>
      </dsp:txBody>
      <dsp:txXfrm>
        <a:off x="104299" y="1565"/>
        <a:ext cx="1601838" cy="320367"/>
      </dsp:txXfrm>
    </dsp:sp>
    <dsp:sp modelId="{FDCB7233-0C60-4433-A512-91E38A15CD44}">
      <dsp:nvSpPr>
        <dsp:cNvPr id="0" name=""/>
        <dsp:cNvSpPr/>
      </dsp:nvSpPr>
      <dsp:spPr>
        <a:xfrm>
          <a:off x="1984396" y="321933"/>
          <a:ext cx="0" cy="28833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2F1C8-DEBF-4D2B-88BA-B3A83EFF5AA1}">
      <dsp:nvSpPr>
        <dsp:cNvPr id="0" name=""/>
        <dsp:cNvSpPr/>
      </dsp:nvSpPr>
      <dsp:spPr>
        <a:xfrm>
          <a:off x="2064488" y="418043"/>
          <a:ext cx="1516460" cy="129748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16EEF-D0F6-4896-B9CC-359692F514A5}">
      <dsp:nvSpPr>
        <dsp:cNvPr id="0" name=""/>
        <dsp:cNvSpPr/>
      </dsp:nvSpPr>
      <dsp:spPr>
        <a:xfrm>
          <a:off x="2064488" y="1715532"/>
          <a:ext cx="1516460" cy="148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Nuclear fission is discovered by Otto Hahn and Fritz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Strassmann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064488" y="1715532"/>
        <a:ext cx="1516460" cy="1489709"/>
      </dsp:txXfrm>
    </dsp:sp>
    <dsp:sp modelId="{B923E8D0-822B-4FC8-9BF3-FAE96B491784}">
      <dsp:nvSpPr>
        <dsp:cNvPr id="0" name=""/>
        <dsp:cNvSpPr/>
      </dsp:nvSpPr>
      <dsp:spPr>
        <a:xfrm>
          <a:off x="1984396" y="1565"/>
          <a:ext cx="1601838" cy="32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1938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4396" y="1565"/>
        <a:ext cx="1601838" cy="320367"/>
      </dsp:txXfrm>
    </dsp:sp>
    <dsp:sp modelId="{0B2E4225-209C-474E-B940-41047230CEF2}">
      <dsp:nvSpPr>
        <dsp:cNvPr id="0" name=""/>
        <dsp:cNvSpPr/>
      </dsp:nvSpPr>
      <dsp:spPr>
        <a:xfrm>
          <a:off x="3864494" y="321933"/>
          <a:ext cx="0" cy="28833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6B0F1-5F25-4377-B790-D69C8B0D2D48}">
      <dsp:nvSpPr>
        <dsp:cNvPr id="0" name=""/>
        <dsp:cNvSpPr/>
      </dsp:nvSpPr>
      <dsp:spPr>
        <a:xfrm>
          <a:off x="3944586" y="418043"/>
          <a:ext cx="1516460" cy="12974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55F4E-6419-4859-B8F6-31304AC8F517}">
      <dsp:nvSpPr>
        <dsp:cNvPr id="0" name=""/>
        <dsp:cNvSpPr/>
      </dsp:nvSpPr>
      <dsp:spPr>
        <a:xfrm>
          <a:off x="3944586" y="1715532"/>
          <a:ext cx="1516460" cy="148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Manhattan Project is formed during WWII to develop the atom bomb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944586" y="1715532"/>
        <a:ext cx="1516460" cy="1489709"/>
      </dsp:txXfrm>
    </dsp:sp>
    <dsp:sp modelId="{90320CEB-E792-418A-B968-847A52188D65}">
      <dsp:nvSpPr>
        <dsp:cNvPr id="0" name=""/>
        <dsp:cNvSpPr/>
      </dsp:nvSpPr>
      <dsp:spPr>
        <a:xfrm>
          <a:off x="3864494" y="1565"/>
          <a:ext cx="1601838" cy="32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1942</a:t>
          </a:r>
          <a:endParaRPr lang="en-US" sz="1400" kern="1200" dirty="0"/>
        </a:p>
      </dsp:txBody>
      <dsp:txXfrm>
        <a:off x="3864494" y="1565"/>
        <a:ext cx="1601838" cy="320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1C016-010D-4517-85DE-76CB03D15F6A}">
      <dsp:nvSpPr>
        <dsp:cNvPr id="0" name=""/>
        <dsp:cNvSpPr/>
      </dsp:nvSpPr>
      <dsp:spPr>
        <a:xfrm>
          <a:off x="103427" y="321933"/>
          <a:ext cx="0" cy="28833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590D9-5FB6-4075-828E-BDA9B130BDA3}">
      <dsp:nvSpPr>
        <dsp:cNvPr id="0" name=""/>
        <dsp:cNvSpPr/>
      </dsp:nvSpPr>
      <dsp:spPr>
        <a:xfrm>
          <a:off x="183519" y="418043"/>
          <a:ext cx="1516460" cy="12974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24C8E-3B2A-445A-BBAE-69322604E899}">
      <dsp:nvSpPr>
        <dsp:cNvPr id="0" name=""/>
        <dsp:cNvSpPr/>
      </dsp:nvSpPr>
      <dsp:spPr>
        <a:xfrm>
          <a:off x="183519" y="1715532"/>
          <a:ext cx="1516460" cy="148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High military costs require governments to pursue civilian applications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519" y="1715532"/>
        <a:ext cx="1516460" cy="1489709"/>
      </dsp:txXfrm>
    </dsp:sp>
    <dsp:sp modelId="{E3131590-E1F2-44BC-9FAF-C166868E80BA}">
      <dsp:nvSpPr>
        <dsp:cNvPr id="0" name=""/>
        <dsp:cNvSpPr/>
      </dsp:nvSpPr>
      <dsp:spPr>
        <a:xfrm>
          <a:off x="103427" y="1565"/>
          <a:ext cx="1601838" cy="32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1946</a:t>
          </a:r>
          <a:endParaRPr lang="en-US" sz="1400" kern="1200" dirty="0"/>
        </a:p>
      </dsp:txBody>
      <dsp:txXfrm>
        <a:off x="103427" y="1565"/>
        <a:ext cx="1601838" cy="320367"/>
      </dsp:txXfrm>
    </dsp:sp>
    <dsp:sp modelId="{F0F94A49-677A-431F-9F8D-DE5DD32CC243}">
      <dsp:nvSpPr>
        <dsp:cNvPr id="0" name=""/>
        <dsp:cNvSpPr/>
      </dsp:nvSpPr>
      <dsp:spPr>
        <a:xfrm>
          <a:off x="1983428" y="321933"/>
          <a:ext cx="0" cy="28833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5710D-C4A8-4875-A007-D7BB1BB87F75}">
      <dsp:nvSpPr>
        <dsp:cNvPr id="0" name=""/>
        <dsp:cNvSpPr/>
      </dsp:nvSpPr>
      <dsp:spPr>
        <a:xfrm>
          <a:off x="2063520" y="418043"/>
          <a:ext cx="1516460" cy="129748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5CFE6-9D8A-4BB9-9D0D-E31290DB0AFE}">
      <dsp:nvSpPr>
        <dsp:cNvPr id="0" name=""/>
        <dsp:cNvSpPr/>
      </dsp:nvSpPr>
      <dsp:spPr>
        <a:xfrm>
          <a:off x="2063520" y="1715532"/>
          <a:ext cx="1516460" cy="148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first plant to generate electricity on a grid opens in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Obninsk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Russia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3520" y="1715532"/>
        <a:ext cx="1516460" cy="1489709"/>
      </dsp:txXfrm>
    </dsp:sp>
    <dsp:sp modelId="{A83402BF-C4F0-48B9-9269-AECE3A614B83}">
      <dsp:nvSpPr>
        <dsp:cNvPr id="0" name=""/>
        <dsp:cNvSpPr/>
      </dsp:nvSpPr>
      <dsp:spPr>
        <a:xfrm>
          <a:off x="1983428" y="1565"/>
          <a:ext cx="1601838" cy="32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1954</a:t>
          </a:r>
          <a:endParaRPr lang="en-US" sz="1400" kern="1200" dirty="0"/>
        </a:p>
      </dsp:txBody>
      <dsp:txXfrm>
        <a:off x="1983428" y="1565"/>
        <a:ext cx="1601838" cy="320367"/>
      </dsp:txXfrm>
    </dsp:sp>
    <dsp:sp modelId="{B375C2AF-B95B-416C-A81F-BCF82D940BD7}">
      <dsp:nvSpPr>
        <dsp:cNvPr id="0" name=""/>
        <dsp:cNvSpPr/>
      </dsp:nvSpPr>
      <dsp:spPr>
        <a:xfrm>
          <a:off x="3863429" y="321933"/>
          <a:ext cx="0" cy="28833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B16EB-07A2-47AC-84AF-B465EAF2085B}">
      <dsp:nvSpPr>
        <dsp:cNvPr id="0" name=""/>
        <dsp:cNvSpPr/>
      </dsp:nvSpPr>
      <dsp:spPr>
        <a:xfrm>
          <a:off x="3943521" y="418043"/>
          <a:ext cx="1516460" cy="12974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7E8B2-9573-4918-9241-6F3A6C0F6771}">
      <dsp:nvSpPr>
        <dsp:cNvPr id="0" name=""/>
        <dsp:cNvSpPr/>
      </dsp:nvSpPr>
      <dsp:spPr>
        <a:xfrm>
          <a:off x="3943521" y="1715532"/>
          <a:ext cx="1516460" cy="148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World’s first commercial nuclear power plant opens in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Windscale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England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3521" y="1715532"/>
        <a:ext cx="1516460" cy="1489709"/>
      </dsp:txXfrm>
    </dsp:sp>
    <dsp:sp modelId="{4A6B5846-0D6C-4804-877F-CAB6ED639288}">
      <dsp:nvSpPr>
        <dsp:cNvPr id="0" name=""/>
        <dsp:cNvSpPr/>
      </dsp:nvSpPr>
      <dsp:spPr>
        <a:xfrm>
          <a:off x="3863429" y="1565"/>
          <a:ext cx="1601838" cy="32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1956</a:t>
          </a:r>
          <a:endParaRPr lang="en-US" sz="1400" kern="1200" dirty="0"/>
        </a:p>
      </dsp:txBody>
      <dsp:txXfrm>
        <a:off x="3863429" y="1565"/>
        <a:ext cx="1601838" cy="320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9F46-D9E7-4EB1-A261-FC8F6F0C18FE}">
      <dsp:nvSpPr>
        <dsp:cNvPr id="0" name=""/>
        <dsp:cNvSpPr/>
      </dsp:nvSpPr>
      <dsp:spPr>
        <a:xfrm>
          <a:off x="101377" y="322208"/>
          <a:ext cx="0" cy="288576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8A0B5-D64A-4E34-B99F-E3FD9BF450B4}">
      <dsp:nvSpPr>
        <dsp:cNvPr id="0" name=""/>
        <dsp:cNvSpPr/>
      </dsp:nvSpPr>
      <dsp:spPr>
        <a:xfrm>
          <a:off x="181538" y="418400"/>
          <a:ext cx="1517754" cy="12985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9EEE0-24BF-4E91-A1A0-9CEC67773B67}">
      <dsp:nvSpPr>
        <dsp:cNvPr id="0" name=""/>
        <dsp:cNvSpPr/>
      </dsp:nvSpPr>
      <dsp:spPr>
        <a:xfrm>
          <a:off x="181538" y="1716996"/>
          <a:ext cx="1517754" cy="1490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United States drops atomic bomb on Hiroshima and Nagasaki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538" y="1716996"/>
        <a:ext cx="1517754" cy="1490980"/>
      </dsp:txXfrm>
    </dsp:sp>
    <dsp:sp modelId="{8167E039-FE47-4C13-A2CA-2B2CB634C98E}">
      <dsp:nvSpPr>
        <dsp:cNvPr id="0" name=""/>
        <dsp:cNvSpPr/>
      </dsp:nvSpPr>
      <dsp:spPr>
        <a:xfrm>
          <a:off x="101377" y="1567"/>
          <a:ext cx="1603204" cy="320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1945</a:t>
          </a:r>
          <a:endParaRPr lang="en-US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377" y="1567"/>
        <a:ext cx="1603204" cy="320640"/>
      </dsp:txXfrm>
    </dsp:sp>
    <dsp:sp modelId="{D62883D8-52D0-45D9-A498-D710A11D3F76}">
      <dsp:nvSpPr>
        <dsp:cNvPr id="0" name=""/>
        <dsp:cNvSpPr/>
      </dsp:nvSpPr>
      <dsp:spPr>
        <a:xfrm>
          <a:off x="1982745" y="322208"/>
          <a:ext cx="0" cy="288576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27BC5-B366-4C6A-9EB9-C69553A65312}">
      <dsp:nvSpPr>
        <dsp:cNvPr id="0" name=""/>
        <dsp:cNvSpPr/>
      </dsp:nvSpPr>
      <dsp:spPr>
        <a:xfrm>
          <a:off x="2062905" y="418400"/>
          <a:ext cx="1517754" cy="129859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84F31-C296-43FC-BADA-B1367EE979ED}">
      <dsp:nvSpPr>
        <dsp:cNvPr id="0" name=""/>
        <dsp:cNvSpPr/>
      </dsp:nvSpPr>
      <dsp:spPr>
        <a:xfrm>
          <a:off x="2062905" y="1716996"/>
          <a:ext cx="1517754" cy="1490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Atomic Energy Act created to promote civilian nuclear power research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2905" y="1716996"/>
        <a:ext cx="1517754" cy="1490980"/>
      </dsp:txXfrm>
    </dsp:sp>
    <dsp:sp modelId="{D6E86732-26B1-4DC7-B3D7-4086AEC7AA37}">
      <dsp:nvSpPr>
        <dsp:cNvPr id="0" name=""/>
        <dsp:cNvSpPr/>
      </dsp:nvSpPr>
      <dsp:spPr>
        <a:xfrm>
          <a:off x="1982745" y="1567"/>
          <a:ext cx="1603204" cy="320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1946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2745" y="1567"/>
        <a:ext cx="1603204" cy="320640"/>
      </dsp:txXfrm>
    </dsp:sp>
    <dsp:sp modelId="{18367388-187B-4412-8B3D-74CD4E43DEB7}">
      <dsp:nvSpPr>
        <dsp:cNvPr id="0" name=""/>
        <dsp:cNvSpPr/>
      </dsp:nvSpPr>
      <dsp:spPr>
        <a:xfrm>
          <a:off x="3854010" y="322410"/>
          <a:ext cx="0" cy="288576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543B3-D241-46DC-BBD4-ABCE56233558}">
      <dsp:nvSpPr>
        <dsp:cNvPr id="0" name=""/>
        <dsp:cNvSpPr/>
      </dsp:nvSpPr>
      <dsp:spPr>
        <a:xfrm>
          <a:off x="3944273" y="418400"/>
          <a:ext cx="1517754" cy="129859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299E5-A6E5-4398-B81A-D2A713C390FC}">
      <dsp:nvSpPr>
        <dsp:cNvPr id="0" name=""/>
        <dsp:cNvSpPr/>
      </dsp:nvSpPr>
      <dsp:spPr>
        <a:xfrm>
          <a:off x="3944273" y="1716996"/>
          <a:ext cx="1517754" cy="1490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Nuclear fission creates usable electricity by powering 4 lightbulbs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4273" y="1716996"/>
        <a:ext cx="1517754" cy="1490980"/>
      </dsp:txXfrm>
    </dsp:sp>
    <dsp:sp modelId="{B9F74262-226F-480A-8874-544F6BC69C1F}">
      <dsp:nvSpPr>
        <dsp:cNvPr id="0" name=""/>
        <dsp:cNvSpPr/>
      </dsp:nvSpPr>
      <dsp:spPr>
        <a:xfrm>
          <a:off x="3853997" y="1368"/>
          <a:ext cx="1603204" cy="320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1951</a:t>
          </a:r>
          <a:endParaRPr lang="en-US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3997" y="1368"/>
        <a:ext cx="1603204" cy="320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1D774-6837-47AC-9A6F-95B645F7210C}">
      <dsp:nvSpPr>
        <dsp:cNvPr id="0" name=""/>
        <dsp:cNvSpPr/>
      </dsp:nvSpPr>
      <dsp:spPr>
        <a:xfrm>
          <a:off x="103427" y="321933"/>
          <a:ext cx="0" cy="28833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AB358-9809-4369-A70D-7E8B3BFE6942}">
      <dsp:nvSpPr>
        <dsp:cNvPr id="0" name=""/>
        <dsp:cNvSpPr/>
      </dsp:nvSpPr>
      <dsp:spPr>
        <a:xfrm>
          <a:off x="183519" y="418043"/>
          <a:ext cx="1516460" cy="12974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5CE82-216F-4570-B322-1967FC06D822}">
      <dsp:nvSpPr>
        <dsp:cNvPr id="0" name=""/>
        <dsp:cNvSpPr/>
      </dsp:nvSpPr>
      <dsp:spPr>
        <a:xfrm>
          <a:off x="183519" y="1715532"/>
          <a:ext cx="1516460" cy="148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First U.S. commercial nuclear plant opens in </a:t>
          </a:r>
          <a:r>
            <a:rPr lang="en-US" sz="18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Shippingport</a:t>
          </a:r>
          <a:r>
            <a:rPr lang="en-US" sz="18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Pennsylvania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519" y="1715532"/>
        <a:ext cx="1516460" cy="1489709"/>
      </dsp:txXfrm>
    </dsp:sp>
    <dsp:sp modelId="{2E931CFA-3A41-4A5C-A4A1-82E2C522E315}">
      <dsp:nvSpPr>
        <dsp:cNvPr id="0" name=""/>
        <dsp:cNvSpPr/>
      </dsp:nvSpPr>
      <dsp:spPr>
        <a:xfrm>
          <a:off x="103427" y="1565"/>
          <a:ext cx="1601838" cy="32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1958</a:t>
          </a:r>
          <a:endParaRPr lang="en-US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427" y="1565"/>
        <a:ext cx="1601838" cy="320367"/>
      </dsp:txXfrm>
    </dsp:sp>
    <dsp:sp modelId="{A9FC5FFF-8894-4590-B0A0-50162C7BCEFB}">
      <dsp:nvSpPr>
        <dsp:cNvPr id="0" name=""/>
        <dsp:cNvSpPr/>
      </dsp:nvSpPr>
      <dsp:spPr>
        <a:xfrm>
          <a:off x="1983428" y="321933"/>
          <a:ext cx="0" cy="28833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362AF-AB47-4CCF-9DF9-D509A271FFCA}">
      <dsp:nvSpPr>
        <dsp:cNvPr id="0" name=""/>
        <dsp:cNvSpPr/>
      </dsp:nvSpPr>
      <dsp:spPr>
        <a:xfrm>
          <a:off x="2063520" y="418043"/>
          <a:ext cx="1516460" cy="129748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48CC7-84E9-4BB9-AA85-44A248F0C907}">
      <dsp:nvSpPr>
        <dsp:cNvPr id="0" name=""/>
        <dsp:cNvSpPr/>
      </dsp:nvSpPr>
      <dsp:spPr>
        <a:xfrm>
          <a:off x="2063520" y="1715532"/>
          <a:ext cx="1516460" cy="148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Fierce opposition to nuclear energy begins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3520" y="1715532"/>
        <a:ext cx="1516460" cy="1489709"/>
      </dsp:txXfrm>
    </dsp:sp>
    <dsp:sp modelId="{079C6AD3-459D-494B-BEAE-894E10FB380A}">
      <dsp:nvSpPr>
        <dsp:cNvPr id="0" name=""/>
        <dsp:cNvSpPr/>
      </dsp:nvSpPr>
      <dsp:spPr>
        <a:xfrm>
          <a:off x="1983428" y="1565"/>
          <a:ext cx="1601838" cy="32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1960’s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3428" y="1565"/>
        <a:ext cx="1601838" cy="320367"/>
      </dsp:txXfrm>
    </dsp:sp>
    <dsp:sp modelId="{2A76CAD5-BAE7-4352-BFA8-72EA50BFA00F}">
      <dsp:nvSpPr>
        <dsp:cNvPr id="0" name=""/>
        <dsp:cNvSpPr/>
      </dsp:nvSpPr>
      <dsp:spPr>
        <a:xfrm>
          <a:off x="3863429" y="321933"/>
          <a:ext cx="0" cy="28833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527C5-A894-45B8-92FF-5F5A100A67F5}">
      <dsp:nvSpPr>
        <dsp:cNvPr id="0" name=""/>
        <dsp:cNvSpPr/>
      </dsp:nvSpPr>
      <dsp:spPr>
        <a:xfrm>
          <a:off x="3943521" y="418043"/>
          <a:ext cx="1516460" cy="129748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47737-66DF-4D99-A7C5-ED7BC9562C07}">
      <dsp:nvSpPr>
        <dsp:cNvPr id="0" name=""/>
        <dsp:cNvSpPr/>
      </dsp:nvSpPr>
      <dsp:spPr>
        <a:xfrm>
          <a:off x="3943521" y="1715532"/>
          <a:ext cx="1516460" cy="148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Nuclear growth becomes stagnant  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3521" y="1715532"/>
        <a:ext cx="1516460" cy="1489709"/>
      </dsp:txXfrm>
    </dsp:sp>
    <dsp:sp modelId="{A8229E26-6880-4562-94D8-2223119E95D3}">
      <dsp:nvSpPr>
        <dsp:cNvPr id="0" name=""/>
        <dsp:cNvSpPr/>
      </dsp:nvSpPr>
      <dsp:spPr>
        <a:xfrm>
          <a:off x="3863429" y="1565"/>
          <a:ext cx="1601838" cy="32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1970’s</a:t>
          </a:r>
          <a:endParaRPr lang="en-US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3429" y="1565"/>
        <a:ext cx="1601838" cy="320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18087-4B12-4A3C-87F2-BC79C32DF865}">
      <dsp:nvSpPr>
        <dsp:cNvPr id="0" name=""/>
        <dsp:cNvSpPr/>
      </dsp:nvSpPr>
      <dsp:spPr>
        <a:xfrm>
          <a:off x="103427" y="321933"/>
          <a:ext cx="0" cy="28833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6D943-040E-4C91-A103-F209C783F168}">
      <dsp:nvSpPr>
        <dsp:cNvPr id="0" name=""/>
        <dsp:cNvSpPr/>
      </dsp:nvSpPr>
      <dsp:spPr>
        <a:xfrm>
          <a:off x="183519" y="418043"/>
          <a:ext cx="1516460" cy="12974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075B6-C21F-4A87-B123-39EF8407C803}">
      <dsp:nvSpPr>
        <dsp:cNvPr id="0" name=""/>
        <dsp:cNvSpPr/>
      </dsp:nvSpPr>
      <dsp:spPr>
        <a:xfrm>
          <a:off x="183519" y="1715532"/>
          <a:ext cx="1516460" cy="148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Nuclear energy research  begins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519" y="1715532"/>
        <a:ext cx="1516460" cy="1489709"/>
      </dsp:txXfrm>
    </dsp:sp>
    <dsp:sp modelId="{1C118846-F96D-46B7-8BB2-C3AD4CC81F85}">
      <dsp:nvSpPr>
        <dsp:cNvPr id="0" name=""/>
        <dsp:cNvSpPr/>
      </dsp:nvSpPr>
      <dsp:spPr>
        <a:xfrm>
          <a:off x="103427" y="1565"/>
          <a:ext cx="1601838" cy="32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1954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427" y="1565"/>
        <a:ext cx="1601838" cy="320367"/>
      </dsp:txXfrm>
    </dsp:sp>
    <dsp:sp modelId="{2F231D33-DF72-4906-86A9-82BA459805F1}">
      <dsp:nvSpPr>
        <dsp:cNvPr id="0" name=""/>
        <dsp:cNvSpPr/>
      </dsp:nvSpPr>
      <dsp:spPr>
        <a:xfrm>
          <a:off x="1983428" y="321933"/>
          <a:ext cx="0" cy="28833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AD549-0DE2-42A9-AC02-D88B267D7120}">
      <dsp:nvSpPr>
        <dsp:cNvPr id="0" name=""/>
        <dsp:cNvSpPr/>
      </dsp:nvSpPr>
      <dsp:spPr>
        <a:xfrm>
          <a:off x="2063520" y="418043"/>
          <a:ext cx="1516460" cy="129748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A4D53-47A2-4E63-A272-BD14AC8C0792}">
      <dsp:nvSpPr>
        <dsp:cNvPr id="0" name=""/>
        <dsp:cNvSpPr/>
      </dsp:nvSpPr>
      <dsp:spPr>
        <a:xfrm>
          <a:off x="2063520" y="1715532"/>
          <a:ext cx="1516460" cy="148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First nuclear reactor built in Tokai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3520" y="1715532"/>
        <a:ext cx="1516460" cy="1489709"/>
      </dsp:txXfrm>
    </dsp:sp>
    <dsp:sp modelId="{B2DCC13D-3A40-465B-ACD6-676B06CE68CA}">
      <dsp:nvSpPr>
        <dsp:cNvPr id="0" name=""/>
        <dsp:cNvSpPr/>
      </dsp:nvSpPr>
      <dsp:spPr>
        <a:xfrm>
          <a:off x="1983428" y="1565"/>
          <a:ext cx="1601838" cy="32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1966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3428" y="1565"/>
        <a:ext cx="1601838" cy="320367"/>
      </dsp:txXfrm>
    </dsp:sp>
    <dsp:sp modelId="{ED1C29EB-843A-40CB-93C6-224C4D5DE740}">
      <dsp:nvSpPr>
        <dsp:cNvPr id="0" name=""/>
        <dsp:cNvSpPr/>
      </dsp:nvSpPr>
      <dsp:spPr>
        <a:xfrm>
          <a:off x="3863429" y="321933"/>
          <a:ext cx="0" cy="28833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5A00E-2A4A-4A22-ADC6-165DB9C86FFA}">
      <dsp:nvSpPr>
        <dsp:cNvPr id="0" name=""/>
        <dsp:cNvSpPr/>
      </dsp:nvSpPr>
      <dsp:spPr>
        <a:xfrm>
          <a:off x="3943521" y="418043"/>
          <a:ext cx="1516460" cy="12974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19C6A-AB02-47B0-8855-CF30DA064F61}">
      <dsp:nvSpPr>
        <dsp:cNvPr id="0" name=""/>
        <dsp:cNvSpPr/>
      </dsp:nvSpPr>
      <dsp:spPr>
        <a:xfrm>
          <a:off x="3943521" y="1715532"/>
          <a:ext cx="1516460" cy="148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Cover-ups hurts image of nuclear energy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3521" y="1715532"/>
        <a:ext cx="1516460" cy="1489709"/>
      </dsp:txXfrm>
    </dsp:sp>
    <dsp:sp modelId="{38EDC375-8E1A-4765-B1BB-502C508C27BE}">
      <dsp:nvSpPr>
        <dsp:cNvPr id="0" name=""/>
        <dsp:cNvSpPr/>
      </dsp:nvSpPr>
      <dsp:spPr>
        <a:xfrm>
          <a:off x="3863429" y="1565"/>
          <a:ext cx="1601838" cy="32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1995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3429" y="1565"/>
        <a:ext cx="1601838" cy="320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ECB38-24AD-40D0-A8D0-45AC46F765DA}">
      <dsp:nvSpPr>
        <dsp:cNvPr id="0" name=""/>
        <dsp:cNvSpPr/>
      </dsp:nvSpPr>
      <dsp:spPr>
        <a:xfrm>
          <a:off x="103427" y="321933"/>
          <a:ext cx="0" cy="28833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3008B-0566-4FCA-95D2-05CDC9780000}">
      <dsp:nvSpPr>
        <dsp:cNvPr id="0" name=""/>
        <dsp:cNvSpPr/>
      </dsp:nvSpPr>
      <dsp:spPr>
        <a:xfrm>
          <a:off x="183519" y="418043"/>
          <a:ext cx="1516460" cy="12974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FD8B8-E6AC-4CA5-B76A-41BFD7EA3D00}">
      <dsp:nvSpPr>
        <dsp:cNvPr id="0" name=""/>
        <dsp:cNvSpPr/>
      </dsp:nvSpPr>
      <dsp:spPr>
        <a:xfrm>
          <a:off x="183519" y="1715532"/>
          <a:ext cx="1516460" cy="148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Japan announces future reliance on nuclear energy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519" y="1715532"/>
        <a:ext cx="1516460" cy="1489709"/>
      </dsp:txXfrm>
    </dsp:sp>
    <dsp:sp modelId="{1D8F1879-F234-4D2E-B36D-7F734233F19A}">
      <dsp:nvSpPr>
        <dsp:cNvPr id="0" name=""/>
        <dsp:cNvSpPr/>
      </dsp:nvSpPr>
      <dsp:spPr>
        <a:xfrm>
          <a:off x="103427" y="1565"/>
          <a:ext cx="1601838" cy="32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2002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427" y="1565"/>
        <a:ext cx="1601838" cy="320367"/>
      </dsp:txXfrm>
    </dsp:sp>
    <dsp:sp modelId="{DB13A244-7C40-4BBF-AD13-C0FA43AA5D22}">
      <dsp:nvSpPr>
        <dsp:cNvPr id="0" name=""/>
        <dsp:cNvSpPr/>
      </dsp:nvSpPr>
      <dsp:spPr>
        <a:xfrm>
          <a:off x="1983428" y="321933"/>
          <a:ext cx="0" cy="28833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853FF-36D2-471A-BF1D-801052EDF406}">
      <dsp:nvSpPr>
        <dsp:cNvPr id="0" name=""/>
        <dsp:cNvSpPr/>
      </dsp:nvSpPr>
      <dsp:spPr>
        <a:xfrm>
          <a:off x="2063520" y="418043"/>
          <a:ext cx="1516460" cy="129748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8816C-C885-44E9-99B6-F9280019664E}">
      <dsp:nvSpPr>
        <dsp:cNvPr id="0" name=""/>
        <dsp:cNvSpPr/>
      </dsp:nvSpPr>
      <dsp:spPr>
        <a:xfrm>
          <a:off x="2063520" y="1715532"/>
          <a:ext cx="1516460" cy="148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Joint research agreement signed with U.S.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3520" y="1715532"/>
        <a:ext cx="1516460" cy="1489709"/>
      </dsp:txXfrm>
    </dsp:sp>
    <dsp:sp modelId="{774AD2EE-7E90-4087-B431-AEEF187F2957}">
      <dsp:nvSpPr>
        <dsp:cNvPr id="0" name=""/>
        <dsp:cNvSpPr/>
      </dsp:nvSpPr>
      <dsp:spPr>
        <a:xfrm>
          <a:off x="1983428" y="1565"/>
          <a:ext cx="1601838" cy="32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2007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3428" y="1565"/>
        <a:ext cx="1601838" cy="320367"/>
      </dsp:txXfrm>
    </dsp:sp>
    <dsp:sp modelId="{2AD12FAC-FF38-43CB-8BA6-324FA2472C99}">
      <dsp:nvSpPr>
        <dsp:cNvPr id="0" name=""/>
        <dsp:cNvSpPr/>
      </dsp:nvSpPr>
      <dsp:spPr>
        <a:xfrm>
          <a:off x="3863429" y="321933"/>
          <a:ext cx="0" cy="28833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08D3E-1062-4A11-B010-EA642EF7C20C}">
      <dsp:nvSpPr>
        <dsp:cNvPr id="0" name=""/>
        <dsp:cNvSpPr/>
      </dsp:nvSpPr>
      <dsp:spPr>
        <a:xfrm>
          <a:off x="3943521" y="418043"/>
          <a:ext cx="1516460" cy="12974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7F2D1-B2BE-4A35-9600-6F743CAF9344}">
      <dsp:nvSpPr>
        <dsp:cNvPr id="0" name=""/>
        <dsp:cNvSpPr/>
      </dsp:nvSpPr>
      <dsp:spPr>
        <a:xfrm>
          <a:off x="3943521" y="1715532"/>
          <a:ext cx="1516460" cy="148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 support nosedives after Fukushima disaster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3521" y="1715532"/>
        <a:ext cx="1516460" cy="1489709"/>
      </dsp:txXfrm>
    </dsp:sp>
    <dsp:sp modelId="{9D0DFCAA-2EF7-4E61-8032-0506F996E63E}">
      <dsp:nvSpPr>
        <dsp:cNvPr id="0" name=""/>
        <dsp:cNvSpPr/>
      </dsp:nvSpPr>
      <dsp:spPr>
        <a:xfrm>
          <a:off x="3863429" y="1565"/>
          <a:ext cx="1601838" cy="32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2011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3429" y="1565"/>
        <a:ext cx="1601838" cy="320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5561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5561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E5A2911B-C3AA-40B9-9264-66A30C7BE286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556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1" y="6731040"/>
            <a:ext cx="4061460" cy="35556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5FE29465-EC91-427F-A9D2-0A256BA1F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35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5561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1" y="0"/>
            <a:ext cx="4061460" cy="355561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8840B7B4-D59D-49E1-8DA0-729A475A0CAF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885825"/>
            <a:ext cx="4251325" cy="2392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410426"/>
            <a:ext cx="7498080" cy="2790349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40"/>
            <a:ext cx="4061460" cy="35556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1" y="6731040"/>
            <a:ext cx="4061460" cy="35556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ECF0AD15-3217-4EDE-AD0B-0793069A1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8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3247-6A4B-4911-ADA5-2BFB06BB15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0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2342" y="1011238"/>
            <a:ext cx="5573713" cy="2184929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bg1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7601" y="3513138"/>
            <a:ext cx="3806822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6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0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3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2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18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4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8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0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7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9000">
                <a:srgbClr val="4E4E4E"/>
              </a:gs>
              <a:gs pos="100000">
                <a:srgbClr val="9C9C9C">
                  <a:alpha val="52000"/>
                </a:srgbClr>
              </a:gs>
              <a:gs pos="47000">
                <a:schemeClr val="tx1"/>
              </a:gs>
            </a:gsLst>
            <a:lin ang="1380000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8EE818-2312-4057-A9EA-03C9695066F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218B85-10F1-4130-BAA2-C0554880B0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95" y="5377257"/>
            <a:ext cx="2299976" cy="14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3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9000">
                <a:srgbClr val="4E4E4E"/>
              </a:gs>
              <a:gs pos="100000">
                <a:srgbClr val="9C9C9C">
                  <a:alpha val="52000"/>
                </a:srgbClr>
              </a:gs>
              <a:gs pos="47000">
                <a:schemeClr val="tx1"/>
              </a:gs>
            </a:gsLst>
            <a:lin ang="1380000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8EE818-2312-4057-A9EA-03C9695066F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218B85-10F1-4130-BAA2-C0554880B0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95" y="5377257"/>
            <a:ext cx="2299976" cy="14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85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9000">
                <a:srgbClr val="4E4E4E"/>
              </a:gs>
              <a:gs pos="100000">
                <a:srgbClr val="9C9C9C">
                  <a:alpha val="52000"/>
                </a:srgbClr>
              </a:gs>
              <a:gs pos="47000">
                <a:schemeClr val="tx1"/>
              </a:gs>
            </a:gsLst>
            <a:lin ang="1380000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95" y="5377257"/>
            <a:ext cx="2299976" cy="14374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Ø"/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buClr>
                <a:schemeClr val="bg1"/>
              </a:buClr>
              <a:buFont typeface="Wingdings" panose="05000000000000000000" pitchFamily="2" charset="2"/>
              <a:buChar char="Ø"/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200150" indent="-285750">
              <a:buClr>
                <a:schemeClr val="bg1"/>
              </a:buClr>
              <a:buFont typeface="Wingdings" panose="05000000000000000000" pitchFamily="2" charset="2"/>
              <a:buChar char="Ø"/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543050" indent="-171450">
              <a:buClr>
                <a:schemeClr val="bg1"/>
              </a:buClr>
              <a:buFont typeface="Wingdings" panose="05000000000000000000" pitchFamily="2" charset="2"/>
              <a:buChar char="Ø"/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00250" indent="-171450">
              <a:buClr>
                <a:schemeClr val="bg1"/>
              </a:buClr>
              <a:buFont typeface="Wingdings" panose="05000000000000000000" pitchFamily="2" charset="2"/>
              <a:buChar char="Ø"/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0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9000">
                <a:srgbClr val="4E4E4E"/>
              </a:gs>
              <a:gs pos="100000">
                <a:srgbClr val="9C9C9C">
                  <a:alpha val="52000"/>
                </a:srgbClr>
              </a:gs>
              <a:gs pos="47000">
                <a:schemeClr val="tx1"/>
              </a:gs>
            </a:gsLst>
            <a:lin ang="1380000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8EE818-2312-4057-A9EA-03C9695066F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218B85-10F1-4130-BAA2-C0554880B0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95" y="5377257"/>
            <a:ext cx="2299976" cy="14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4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9000">
                <a:srgbClr val="4E4E4E"/>
              </a:gs>
              <a:gs pos="100000">
                <a:srgbClr val="9C9C9C">
                  <a:alpha val="52000"/>
                </a:srgbClr>
              </a:gs>
              <a:gs pos="47000">
                <a:schemeClr val="tx1"/>
              </a:gs>
            </a:gsLst>
            <a:lin ang="1380000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95" y="5377257"/>
            <a:ext cx="2299976" cy="143748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143000" y="2057400"/>
            <a:ext cx="9872871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8EE818-2312-4057-A9EA-03C9695066F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218B85-10F1-4130-BAA2-C0554880B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6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143000" y="2057400"/>
            <a:ext cx="9872871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8EE818-2312-4057-A9EA-03C9695066F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218B85-10F1-4130-BAA2-C0554880B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9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9000">
                <a:srgbClr val="4E4E4E"/>
              </a:gs>
              <a:gs pos="100000">
                <a:srgbClr val="9C9C9C">
                  <a:alpha val="52000"/>
                </a:srgbClr>
              </a:gs>
              <a:gs pos="47000">
                <a:schemeClr val="tx1"/>
              </a:gs>
            </a:gsLst>
            <a:lin ang="1380000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95" y="5377257"/>
            <a:ext cx="2299976" cy="143748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143000" y="2057400"/>
            <a:ext cx="9872871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8EE818-2312-4057-A9EA-03C9695066F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218B85-10F1-4130-BAA2-C0554880B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8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8EE818-2312-4057-A9EA-03C9695066F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218B85-10F1-4130-BAA2-C0554880B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0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143000" y="2057400"/>
            <a:ext cx="9872871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8EE818-2312-4057-A9EA-03C9695066F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218B85-10F1-4130-BAA2-C0554880B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4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143000" y="2057400"/>
            <a:ext cx="9872871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8EE818-2312-4057-A9EA-03C9695066F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218B85-10F1-4130-BAA2-C0554880B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3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0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4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484310" y="2666999"/>
            <a:ext cx="10018713" cy="3124201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8EE818-2312-4057-A9EA-03C9695066F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51856" y="5867131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218B85-10F1-4130-BAA2-C0554880B0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9000">
                <a:srgbClr val="4E4E4E"/>
              </a:gs>
              <a:gs pos="100000">
                <a:srgbClr val="9C9C9C">
                  <a:alpha val="52000"/>
                </a:srgbClr>
              </a:gs>
              <a:gs pos="47000">
                <a:schemeClr val="tx1"/>
              </a:gs>
            </a:gsLst>
            <a:lin ang="1380000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95" y="5377257"/>
            <a:ext cx="2299976" cy="1437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Ø"/>
              <a:defRPr sz="18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Wingdings" panose="05000000000000000000" pitchFamily="2" charset="2"/>
              <a:buChar char="Ø"/>
              <a:defRPr sz="1600">
                <a:solidFill>
                  <a:schemeClr val="bg1"/>
                </a:solidFill>
              </a:defRPr>
            </a:lvl2pPr>
            <a:lvl3pPr marL="1200150" indent="-285750">
              <a:buClr>
                <a:schemeClr val="bg1"/>
              </a:buClr>
              <a:buFont typeface="Wingdings" panose="05000000000000000000" pitchFamily="2" charset="2"/>
              <a:buChar char="Ø"/>
              <a:defRPr sz="1400"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Wingdings" panose="05000000000000000000" pitchFamily="2" charset="2"/>
              <a:buChar char="Ø"/>
              <a:defRPr sz="1200"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Wingdings" panose="05000000000000000000" pitchFamily="2" charset="2"/>
              <a:buChar char="Ø"/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Ø"/>
              <a:defRPr sz="18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Wingdings" panose="05000000000000000000" pitchFamily="2" charset="2"/>
              <a:buChar char="Ø"/>
              <a:defRPr sz="1600">
                <a:solidFill>
                  <a:schemeClr val="bg1"/>
                </a:solidFill>
              </a:defRPr>
            </a:lvl2pPr>
            <a:lvl3pPr marL="1200150" indent="-285750">
              <a:buClr>
                <a:schemeClr val="bg1"/>
              </a:buClr>
              <a:buFont typeface="Wingdings" panose="05000000000000000000" pitchFamily="2" charset="2"/>
              <a:buChar char="Ø"/>
              <a:defRPr sz="1400"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Wingdings" panose="05000000000000000000" pitchFamily="2" charset="2"/>
              <a:buChar char="Ø"/>
              <a:defRPr sz="1200"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Wingdings" panose="05000000000000000000" pitchFamily="2" charset="2"/>
              <a:buChar char="Ø"/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8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4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8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3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8EE818-2312-4057-A9EA-03C9695066F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218B85-10F1-4130-BAA2-C0554880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698" r:id="rId22"/>
    <p:sldLayoutId id="2147483699" r:id="rId23"/>
    <p:sldLayoutId id="2147483700" r:id="rId24"/>
    <p:sldLayoutId id="2147483703" r:id="rId25"/>
    <p:sldLayoutId id="2147483704" r:id="rId26"/>
    <p:sldLayoutId id="2147483705" r:id="rId2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9830" y="232508"/>
            <a:ext cx="7366000" cy="20088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Perceptions of Nuclear Energy among University Students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0765" y="2608660"/>
            <a:ext cx="5984130" cy="273803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" sz="2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Andrew </a:t>
            </a:r>
            <a:r>
              <a:rPr lang="en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Elisalde &amp; Andrew Ramirez</a:t>
            </a:r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Spring 2016</a:t>
            </a:r>
          </a:p>
          <a:p>
            <a:pPr algn="ctr"/>
            <a:endParaRPr lang="en-US" sz="2400" dirty="0" smtClean="0"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cs typeface="Times New Roman" panose="02020603050405020304" pitchFamily="18" charset="0"/>
              </a:rPr>
              <a:t>Advisors:</a:t>
            </a:r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Dr. Shigeko Sekine</a:t>
            </a:r>
          </a:p>
          <a:p>
            <a:pPr algn="ctr"/>
            <a:r>
              <a:rPr lang="en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Dr. Yoshiko Saito-Abbott</a:t>
            </a:r>
          </a:p>
          <a:p>
            <a:pPr algn="ctr">
              <a:spcBef>
                <a:spcPts val="0"/>
              </a:spcBef>
            </a:pPr>
            <a:endParaRPr lang="en" sz="2400" dirty="0">
              <a:latin typeface="Arial Narrow" panose="020B0606020202030204" pitchFamily="34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r>
              <a:rPr lang="en-US" b="1" dirty="0"/>
              <a:t>Nuclear Reactors in the World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83" y="1752599"/>
            <a:ext cx="5744930" cy="3674604"/>
          </a:xfrm>
        </p:spPr>
      </p:pic>
      <p:sp>
        <p:nvSpPr>
          <p:cNvPr id="11" name="TextBox 10"/>
          <p:cNvSpPr txBox="1"/>
          <p:nvPr/>
        </p:nvSpPr>
        <p:spPr>
          <a:xfrm>
            <a:off x="279293" y="1752599"/>
            <a:ext cx="46619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</a:rPr>
              <a:t>More than 11% </a:t>
            </a:r>
            <a:r>
              <a:rPr lang="en-US" sz="2000" dirty="0" smtClean="0">
                <a:solidFill>
                  <a:schemeClr val="bg1"/>
                </a:solidFill>
              </a:rPr>
              <a:t>if the world’s electricity is from nuclear power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here </a:t>
            </a:r>
            <a:r>
              <a:rPr lang="en-US" sz="2000" dirty="0">
                <a:solidFill>
                  <a:schemeClr val="bg1"/>
                </a:solidFill>
              </a:rPr>
              <a:t>are over </a:t>
            </a:r>
            <a:r>
              <a:rPr lang="en-US" sz="2000" b="1" dirty="0" smtClean="0">
                <a:solidFill>
                  <a:schemeClr val="bg1"/>
                </a:solidFill>
              </a:rPr>
              <a:t>400 </a:t>
            </a:r>
            <a:r>
              <a:rPr lang="en-US" sz="2000" dirty="0" smtClean="0">
                <a:solidFill>
                  <a:schemeClr val="bg1"/>
                </a:solidFill>
              </a:rPr>
              <a:t>operational </a:t>
            </a:r>
            <a:r>
              <a:rPr lang="en-US" sz="2000" dirty="0">
                <a:solidFill>
                  <a:schemeClr val="bg1"/>
                </a:solidFill>
              </a:rPr>
              <a:t>commercial nuclear reactors </a:t>
            </a:r>
            <a:r>
              <a:rPr lang="en-US" sz="2000" dirty="0" smtClean="0">
                <a:solidFill>
                  <a:schemeClr val="bg1"/>
                </a:solidFill>
              </a:rPr>
              <a:t>in the world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</a:rPr>
              <a:t>The Fukushima disaster </a:t>
            </a:r>
            <a:r>
              <a:rPr lang="en-US" sz="2000" dirty="0" smtClean="0">
                <a:solidFill>
                  <a:schemeClr val="bg1"/>
                </a:solidFill>
              </a:rPr>
              <a:t>resulted in </a:t>
            </a:r>
            <a:r>
              <a:rPr lang="en-US" sz="2000" dirty="0">
                <a:solidFill>
                  <a:schemeClr val="bg1"/>
                </a:solidFill>
              </a:rPr>
              <a:t>many countries </a:t>
            </a:r>
            <a:r>
              <a:rPr lang="en-US" sz="2000" dirty="0" smtClean="0">
                <a:solidFill>
                  <a:schemeClr val="bg1"/>
                </a:solidFill>
              </a:rPr>
              <a:t>shutting down reactors and stopping </a:t>
            </a:r>
            <a:r>
              <a:rPr lang="en-US" sz="2000" dirty="0">
                <a:solidFill>
                  <a:schemeClr val="bg1"/>
                </a:solidFill>
              </a:rPr>
              <a:t>plans for increased nuclear </a:t>
            </a:r>
            <a:r>
              <a:rPr lang="en-US" sz="2000" dirty="0" smtClean="0">
                <a:solidFill>
                  <a:schemeClr val="bg1"/>
                </a:solidFill>
              </a:rPr>
              <a:t>capacity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Over </a:t>
            </a:r>
            <a:r>
              <a:rPr lang="en-US" sz="2000" b="1" dirty="0" smtClean="0">
                <a:solidFill>
                  <a:schemeClr val="bg1"/>
                </a:solidFill>
              </a:rPr>
              <a:t>140 naval vessels </a:t>
            </a:r>
            <a:r>
              <a:rPr lang="en-US" sz="2000" dirty="0" smtClean="0">
                <a:solidFill>
                  <a:schemeClr val="bg1"/>
                </a:solidFill>
              </a:rPr>
              <a:t>are powered by small nuclear reactors, particularly submarines.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8040" y="3405235"/>
            <a:ext cx="204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Luoma-Aho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2009)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7600" y="6092248"/>
            <a:ext cx="146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(Duffy, 2013)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Nuclear Generation by Region</a:t>
            </a:r>
            <a:endParaRPr lang="en-US" b="1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" y="1684463"/>
            <a:ext cx="6374765" cy="4348037"/>
          </a:xfrm>
        </p:spPr>
      </p:pic>
      <p:sp>
        <p:nvSpPr>
          <p:cNvPr id="7" name="Rounded Rectangle 6"/>
          <p:cNvSpPr/>
          <p:nvPr/>
        </p:nvSpPr>
        <p:spPr>
          <a:xfrm>
            <a:off x="508635" y="1684464"/>
            <a:ext cx="4668339" cy="2179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08635" y="1829739"/>
            <a:ext cx="750743" cy="2350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62732" y="1752599"/>
            <a:ext cx="33482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</a:rPr>
              <a:t>Nuclear energy production </a:t>
            </a:r>
            <a:r>
              <a:rPr lang="en-US" sz="2000" dirty="0" smtClean="0">
                <a:solidFill>
                  <a:schemeClr val="bg1"/>
                </a:solidFill>
              </a:rPr>
              <a:t>is a large component of total world energy production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Nuclear energy holds significance particularly in </a:t>
            </a:r>
            <a:r>
              <a:rPr lang="en-US" sz="2000" b="1" dirty="0" smtClean="0">
                <a:solidFill>
                  <a:schemeClr val="bg1"/>
                </a:solidFill>
              </a:rPr>
              <a:t>Europe, America, and Asia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Since its introduction, nuclear energy has </a:t>
            </a:r>
            <a:r>
              <a:rPr lang="en-US" sz="2000" b="1" dirty="0" smtClean="0">
                <a:solidFill>
                  <a:schemeClr val="bg1"/>
                </a:solidFill>
              </a:rPr>
              <a:t>increased </a:t>
            </a:r>
            <a:r>
              <a:rPr lang="en-US" sz="2000" dirty="0" smtClean="0">
                <a:solidFill>
                  <a:schemeClr val="bg1"/>
                </a:solidFill>
              </a:rPr>
              <a:t>substantially over the years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1312" y="5846027"/>
            <a:ext cx="204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Luoma-Aho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2009)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6" y="1582327"/>
            <a:ext cx="4824448" cy="49741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21276" y="1605008"/>
            <a:ext cx="3401145" cy="2004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Nuclear Generation by Country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929788" y="4630121"/>
            <a:ext cx="4007423" cy="114601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38395" y="1858396"/>
            <a:ext cx="44776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</a:rPr>
              <a:t>The United States </a:t>
            </a:r>
            <a:r>
              <a:rPr lang="en-US" sz="2200" dirty="0" smtClean="0">
                <a:solidFill>
                  <a:schemeClr val="bg1"/>
                </a:solidFill>
              </a:rPr>
              <a:t>has been, and continues to be, a leader in nuclear energy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production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</a:rPr>
              <a:t>Many countries </a:t>
            </a:r>
            <a:r>
              <a:rPr lang="en-US" sz="2200" dirty="0" smtClean="0">
                <a:solidFill>
                  <a:schemeClr val="bg1"/>
                </a:solidFill>
              </a:rPr>
              <a:t>have significant investment in nuclear energy and choose to use it as a major source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</a:rPr>
              <a:t>Before the Fukushima </a:t>
            </a:r>
            <a:r>
              <a:rPr lang="en-US" sz="2200" dirty="0" smtClean="0">
                <a:solidFill>
                  <a:schemeClr val="bg1"/>
                </a:solidFill>
              </a:rPr>
              <a:t>disaster, Japan was a top producer of nuclear energy. Since then, Japan has shut down many of its reactors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49649" y="6013380"/>
            <a:ext cx="146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(Duffy, 2013)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2635" y="1340830"/>
            <a:ext cx="4389120" cy="5230825"/>
          </a:xfrm>
          <a:prstGeom prst="rect">
            <a:avLst/>
          </a:prstGeom>
          <a:solidFill>
            <a:schemeClr val="accent1">
              <a:alpha val="4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45920" y="1340831"/>
            <a:ext cx="4389120" cy="5230825"/>
          </a:xfrm>
          <a:prstGeom prst="rect">
            <a:avLst/>
          </a:prstGeom>
          <a:solidFill>
            <a:schemeClr val="accent1">
              <a:alpha val="4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Energy 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8964" y="1719072"/>
            <a:ext cx="4754880" cy="7772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America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9755" y="1719072"/>
            <a:ext cx="4754880" cy="7772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Japan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681" y="2381531"/>
            <a:ext cx="38334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21%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of America’s 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total energy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production is nuclear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Nuclear energy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is the third most produced energy source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Coal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is the most produced source</a:t>
            </a:r>
            <a:endParaRPr lang="en-US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Renewable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sources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produce the least amount of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energy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0472" y="2381531"/>
            <a:ext cx="38334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Before Fukushima, nuclear energy was the 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second highest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energy producer. Now produces 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less than 5%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Coal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produced 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28%, the most in the Japan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comes from renewable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sources</a:t>
            </a:r>
            <a:endParaRPr lang="en-U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4610" y="5859406"/>
            <a:ext cx="3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World Nuclear </a:t>
            </a:r>
            <a:r>
              <a:rPr lang="en-US" alt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Association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2015)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2635" y="1340830"/>
            <a:ext cx="4389120" cy="5230825"/>
          </a:xfrm>
          <a:prstGeom prst="rect">
            <a:avLst/>
          </a:prstGeom>
          <a:solidFill>
            <a:schemeClr val="accent1">
              <a:alpha val="4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45920" y="1340831"/>
            <a:ext cx="4389120" cy="5230825"/>
          </a:xfrm>
          <a:prstGeom prst="rect">
            <a:avLst/>
          </a:prstGeom>
          <a:solidFill>
            <a:schemeClr val="accent1">
              <a:alpha val="4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Energy Consumption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8964" y="1719072"/>
            <a:ext cx="4754880" cy="7772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America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9755" y="1719072"/>
            <a:ext cx="4754880" cy="7772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Japan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681" y="2381531"/>
            <a:ext cx="38334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Petroleum is the leading source of consumed energy at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45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13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%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of consumed energy comes from nuclear energy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6%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of consumed energy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comes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from hydro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0472" y="2381531"/>
            <a:ext cx="38334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45%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of consumed energy comes from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petroleum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Before Fukushima, 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13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%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of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consumed energy was nuclear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energy,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now only 1%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Only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1%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of consumed energy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comes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from renewable sources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4610" y="5859406"/>
            <a:ext cx="3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World Nuclear </a:t>
            </a:r>
            <a:r>
              <a:rPr lang="en-US" alt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Association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2015)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Research Method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752599"/>
            <a:ext cx="10018713" cy="3909647"/>
          </a:xfrm>
        </p:spPr>
        <p:txBody>
          <a:bodyPr>
            <a:norm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 sz="2800" dirty="0"/>
              <a:t>Study Participants: </a:t>
            </a:r>
            <a:r>
              <a:rPr lang="en" sz="2800" dirty="0" smtClean="0"/>
              <a:t>68 </a:t>
            </a:r>
            <a:r>
              <a:rPr lang="en" sz="2800" dirty="0"/>
              <a:t>Participants total </a:t>
            </a:r>
          </a:p>
          <a:p>
            <a:pPr marL="914400" lvl="1" indent="-228600">
              <a:spcBef>
                <a:spcPts val="0"/>
              </a:spcBef>
            </a:pPr>
            <a:r>
              <a:rPr lang="en" sz="2800" dirty="0" smtClean="0"/>
              <a:t>34 </a:t>
            </a:r>
            <a:r>
              <a:rPr lang="en" sz="2800" dirty="0"/>
              <a:t>American, </a:t>
            </a:r>
            <a:r>
              <a:rPr lang="en" sz="2800" dirty="0" smtClean="0"/>
              <a:t>34 </a:t>
            </a:r>
            <a:r>
              <a:rPr lang="en" sz="2800" dirty="0"/>
              <a:t>Japanese students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800" dirty="0"/>
              <a:t>Demographics: </a:t>
            </a:r>
          </a:p>
          <a:p>
            <a:pPr marL="914400" lvl="1" indent="-228600">
              <a:spcBef>
                <a:spcPts val="0"/>
              </a:spcBef>
            </a:pPr>
            <a:r>
              <a:rPr lang="en" sz="2800" dirty="0" smtClean="0"/>
              <a:t>American </a:t>
            </a:r>
            <a:r>
              <a:rPr lang="en" sz="2800" dirty="0"/>
              <a:t>university </a:t>
            </a:r>
            <a:r>
              <a:rPr lang="en" sz="2800" dirty="0" smtClean="0"/>
              <a:t>students: 14 </a:t>
            </a:r>
            <a:r>
              <a:rPr lang="en" sz="2800" dirty="0"/>
              <a:t>male, </a:t>
            </a:r>
            <a:r>
              <a:rPr lang="en" sz="2800" dirty="0" smtClean="0"/>
              <a:t>19 female, 1 other</a:t>
            </a:r>
            <a:endParaRPr lang="en" sz="2800" dirty="0"/>
          </a:p>
          <a:p>
            <a:pPr marL="914400" lvl="1" indent="-228600">
              <a:spcBef>
                <a:spcPts val="0"/>
              </a:spcBef>
            </a:pPr>
            <a:r>
              <a:rPr lang="en" sz="2800" dirty="0" smtClean="0"/>
              <a:t>Japanese </a:t>
            </a:r>
            <a:r>
              <a:rPr lang="en" sz="2800" dirty="0"/>
              <a:t>university </a:t>
            </a:r>
            <a:r>
              <a:rPr lang="en" sz="2800" dirty="0" smtClean="0"/>
              <a:t>students: 7 </a:t>
            </a:r>
            <a:r>
              <a:rPr lang="en" sz="2800" dirty="0"/>
              <a:t>male, </a:t>
            </a:r>
            <a:r>
              <a:rPr lang="en" sz="2800" dirty="0" smtClean="0"/>
              <a:t>27 female</a:t>
            </a:r>
            <a:endParaRPr lang="en" sz="2800" dirty="0"/>
          </a:p>
          <a:p>
            <a:pPr marL="0" lvl="0" indent="0">
              <a:spcBef>
                <a:spcPts val="0"/>
              </a:spcBef>
              <a:buNone/>
            </a:pPr>
            <a:endParaRPr lang="en" sz="2800" dirty="0"/>
          </a:p>
          <a:p>
            <a:pPr marL="0" lvl="0" indent="0">
              <a:spcBef>
                <a:spcPts val="0"/>
              </a:spcBef>
              <a:buNone/>
            </a:pPr>
            <a:r>
              <a:rPr lang="en" sz="2800" dirty="0"/>
              <a:t>Research Instrument: Japanese/English online survey (Google Docs)</a:t>
            </a:r>
            <a:r>
              <a:rPr lang="en" sz="3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85800"/>
            <a:ext cx="10018713" cy="1752599"/>
          </a:xfrm>
        </p:spPr>
        <p:txBody>
          <a:bodyPr/>
          <a:lstStyle/>
          <a:p>
            <a:pPr marL="228600" algn="ctr"/>
            <a:r>
              <a:rPr lang="en" b="1" dirty="0" smtClean="0"/>
              <a:t>Research Question 1</a:t>
            </a:r>
            <a:endParaRPr lang="e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237808"/>
            <a:ext cx="9872871" cy="116793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" sz="3200" dirty="0"/>
              <a:t>How knowledgeable are students on how nuclear energy works?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Nuclear Energy Knowledge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612581"/>
              </p:ext>
            </p:extLst>
          </p:nvPr>
        </p:nvGraphicFramePr>
        <p:xfrm>
          <a:off x="6080760" y="1801783"/>
          <a:ext cx="5320145" cy="3374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518601"/>
              </p:ext>
            </p:extLst>
          </p:nvPr>
        </p:nvGraphicFramePr>
        <p:xfrm>
          <a:off x="413790" y="1833915"/>
          <a:ext cx="5320145" cy="334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0615" y="5261103"/>
            <a:ext cx="9809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Both American and Japanese students were often able to get basic nuclear energy questions correct.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79001" y="2882900"/>
            <a:ext cx="377306" cy="14678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8884139">
            <a:off x="9288081" y="2799303"/>
            <a:ext cx="355600" cy="5292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76" y="1581188"/>
            <a:ext cx="564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dirty="0"/>
              <a:t>Which raw material is used to generate energy at nuclear power stations?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7584" y="1488855"/>
            <a:ext cx="462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dirty="0"/>
              <a:t>Nuclear power plants are often associated with giant cooling towers. What do these towers emit?</a:t>
            </a:r>
          </a:p>
        </p:txBody>
      </p:sp>
    </p:spTree>
    <p:extLst>
      <p:ext uri="{BB962C8B-B14F-4D97-AF65-F5344CB8AC3E}">
        <p14:creationId xmlns:p14="http://schemas.microsoft.com/office/powerpoint/2010/main" val="28313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Advanced Knowledge</a:t>
            </a:r>
            <a:endParaRPr lang="en-US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74074"/>
              </p:ext>
            </p:extLst>
          </p:nvPr>
        </p:nvGraphicFramePr>
        <p:xfrm>
          <a:off x="489671" y="2000711"/>
          <a:ext cx="6148184" cy="385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 rot="5400000">
            <a:off x="4572071" y="1944025"/>
            <a:ext cx="409401" cy="31089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411921">
            <a:off x="6306754" y="2735849"/>
            <a:ext cx="355600" cy="5292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16755" y="2200607"/>
            <a:ext cx="4737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Japanese students were less knowledgeable about questions that required in-depth knowledge about nuclear fission.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65% of Japanese students thought nuclear reactors can explode like nuclear weapons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7820" y="1707378"/>
            <a:ext cx="4340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dirty="0"/>
              <a:t>A nuclear reactor can explode like a nuclear weapon if...</a:t>
            </a:r>
          </a:p>
        </p:txBody>
      </p:sp>
    </p:spTree>
    <p:extLst>
      <p:ext uri="{BB962C8B-B14F-4D97-AF65-F5344CB8AC3E}">
        <p14:creationId xmlns:p14="http://schemas.microsoft.com/office/powerpoint/2010/main" val="3075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Regional Knowledge</a:t>
            </a:r>
            <a:endParaRPr lang="en-US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7665"/>
              </p:ext>
            </p:extLst>
          </p:nvPr>
        </p:nvGraphicFramePr>
        <p:xfrm>
          <a:off x="5900979" y="1752599"/>
          <a:ext cx="5288797" cy="315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896543"/>
              </p:ext>
            </p:extLst>
          </p:nvPr>
        </p:nvGraphicFramePr>
        <p:xfrm>
          <a:off x="971744" y="1752599"/>
          <a:ext cx="4929235" cy="315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own Arrow 8"/>
          <p:cNvSpPr/>
          <p:nvPr/>
        </p:nvSpPr>
        <p:spPr>
          <a:xfrm rot="18884139">
            <a:off x="4296981" y="1764294"/>
            <a:ext cx="355600" cy="5292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87900" y="2120981"/>
            <a:ext cx="698503" cy="26895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7961" y="5174159"/>
            <a:ext cx="1021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59% 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of Japanese students know the amount of nuclear reactors in 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Japan. 89% 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of Americans did not know the amount of nuclear reactors in the United States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8101" y="1320270"/>
            <a:ext cx="980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How many commercial nuclear power stations are currently operating in 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your country?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2888" y="1917700"/>
            <a:ext cx="749300" cy="28928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9068757">
            <a:off x="7807774" y="2118143"/>
            <a:ext cx="504366" cy="6200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9068757" flipV="1">
            <a:off x="7781976" y="2101462"/>
            <a:ext cx="45719" cy="23226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Outline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599"/>
            <a:ext cx="10018713" cy="3829396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bg1"/>
              </a:buClr>
            </a:pPr>
            <a:r>
              <a:rPr lang="en-US" sz="3400" dirty="0" smtClean="0">
                <a:solidFill>
                  <a:schemeClr val="bg1"/>
                </a:solidFill>
              </a:rPr>
              <a:t>Significance of the Study</a:t>
            </a:r>
          </a:p>
          <a:p>
            <a:pPr>
              <a:buClr>
                <a:schemeClr val="bg1"/>
              </a:buClr>
            </a:pPr>
            <a:r>
              <a:rPr lang="en-US" sz="3400" dirty="0" smtClean="0">
                <a:solidFill>
                  <a:schemeClr val="bg1"/>
                </a:solidFill>
              </a:rPr>
              <a:t>Research Questions</a:t>
            </a:r>
          </a:p>
          <a:p>
            <a:pPr>
              <a:buClr>
                <a:schemeClr val="bg1"/>
              </a:buClr>
            </a:pPr>
            <a:r>
              <a:rPr lang="en-US" sz="3400" dirty="0" smtClean="0">
                <a:solidFill>
                  <a:schemeClr val="bg1"/>
                </a:solidFill>
              </a:rPr>
              <a:t>Literature Review</a:t>
            </a:r>
          </a:p>
          <a:p>
            <a:pPr lvl="1">
              <a:buClr>
                <a:schemeClr val="bg1"/>
              </a:buClr>
            </a:pPr>
            <a:r>
              <a:rPr lang="en-US" sz="3400" dirty="0" smtClean="0">
                <a:solidFill>
                  <a:schemeClr val="bg1"/>
                </a:solidFill>
              </a:rPr>
              <a:t>History of Nuclear Energy</a:t>
            </a:r>
          </a:p>
          <a:p>
            <a:pPr lvl="1">
              <a:buClr>
                <a:schemeClr val="bg1"/>
              </a:buClr>
            </a:pPr>
            <a:r>
              <a:rPr lang="en-US" sz="3400" dirty="0" smtClean="0">
                <a:solidFill>
                  <a:schemeClr val="bg1"/>
                </a:solidFill>
              </a:rPr>
              <a:t>Energy Production and Consumption</a:t>
            </a:r>
          </a:p>
          <a:p>
            <a:pPr>
              <a:buClr>
                <a:schemeClr val="bg1"/>
              </a:buClr>
            </a:pPr>
            <a:r>
              <a:rPr lang="en-US" sz="3400" dirty="0" smtClean="0">
                <a:solidFill>
                  <a:schemeClr val="bg1"/>
                </a:solidFill>
              </a:rPr>
              <a:t>Research Method</a:t>
            </a:r>
          </a:p>
          <a:p>
            <a:pPr>
              <a:buClr>
                <a:schemeClr val="bg1"/>
              </a:buClr>
            </a:pPr>
            <a:r>
              <a:rPr lang="en-US" sz="3400" dirty="0" smtClean="0">
                <a:solidFill>
                  <a:schemeClr val="bg1"/>
                </a:solidFill>
              </a:rPr>
              <a:t>Conclusion</a:t>
            </a:r>
          </a:p>
          <a:p>
            <a:pPr>
              <a:buClr>
                <a:schemeClr val="bg1"/>
              </a:buClr>
            </a:pPr>
            <a:r>
              <a:rPr lang="en-US" sz="3400" dirty="0" smtClean="0">
                <a:solidFill>
                  <a:schemeClr val="bg1"/>
                </a:solidFill>
              </a:rPr>
              <a:t>Bibliography</a:t>
            </a:r>
            <a:endParaRPr lang="en-US" sz="3400" dirty="0">
              <a:solidFill>
                <a:schemeClr val="bg1"/>
              </a:solidFill>
            </a:endParaRPr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8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Nuclear Waste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716536"/>
              </p:ext>
            </p:extLst>
          </p:nvPr>
        </p:nvGraphicFramePr>
        <p:xfrm>
          <a:off x="5836458" y="1616896"/>
          <a:ext cx="5182062" cy="320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831481"/>
              </p:ext>
            </p:extLst>
          </p:nvPr>
        </p:nvGraphicFramePr>
        <p:xfrm>
          <a:off x="571500" y="1616897"/>
          <a:ext cx="5264958" cy="320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0603" y="4935070"/>
            <a:ext cx="9871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Both American and Japanese students agreed that nuclear waste is likely to leak into the environment. However, neither group knew what most nuclear waste actually was made of.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9049" y="3625749"/>
            <a:ext cx="749300" cy="89414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9068757">
            <a:off x="7526214" y="3338492"/>
            <a:ext cx="504366" cy="6200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9068757" flipV="1">
            <a:off x="7500416" y="3321811"/>
            <a:ext cx="45719" cy="23226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76531" y="1391966"/>
            <a:ext cx="4498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dirty="0"/>
              <a:t>What is the composition of most high-level nuclear waste?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350" y="1386899"/>
            <a:ext cx="5904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dirty="0"/>
              <a:t>I think that stored nuclear waste is at high risk of leaking into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41390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/>
              <a:t>RESEARCH QUESTION 1 FINDINGS</a:t>
            </a:r>
            <a:br>
              <a:rPr lang="en-US" b="1" dirty="0"/>
            </a:br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94168"/>
            <a:ext cx="10018712" cy="3124201"/>
          </a:xfrm>
        </p:spPr>
        <p:txBody>
          <a:bodyPr>
            <a:noAutofit/>
          </a:bodyPr>
          <a:lstStyle/>
          <a:p>
            <a:r>
              <a:rPr lang="en-US" dirty="0" smtClean="0"/>
              <a:t>American and Japanese students have a low understanding of how nuclear energy works</a:t>
            </a:r>
          </a:p>
          <a:p>
            <a:r>
              <a:rPr lang="en-US" dirty="0" smtClean="0"/>
              <a:t>The Fukushima Daiichi disaster is the 2</a:t>
            </a:r>
            <a:r>
              <a:rPr lang="en-US" baseline="30000" dirty="0" smtClean="0"/>
              <a:t>nd</a:t>
            </a:r>
            <a:r>
              <a:rPr lang="en-US" dirty="0" smtClean="0"/>
              <a:t> worst nuclear disaster in history, but has had little effect on public education</a:t>
            </a:r>
            <a:r>
              <a:rPr lang="en-US" dirty="0"/>
              <a:t> </a:t>
            </a:r>
            <a:r>
              <a:rPr lang="en-US" dirty="0" smtClean="0"/>
              <a:t>of nuclear energy</a:t>
            </a:r>
          </a:p>
          <a:p>
            <a:r>
              <a:rPr lang="en-US" dirty="0" smtClean="0"/>
              <a:t>Students’ knowledge of nuclear energy comes from perceived stereotypes</a:t>
            </a:r>
          </a:p>
          <a:p>
            <a:pPr lvl="1"/>
            <a:r>
              <a:rPr lang="en-US" dirty="0" smtClean="0"/>
              <a:t>50% of all students thought nuclear waste was liquid or plasma</a:t>
            </a:r>
          </a:p>
          <a:p>
            <a:pPr lvl="1"/>
            <a:r>
              <a:rPr lang="en-US" dirty="0" smtClean="0"/>
              <a:t>53% of all students thought a reactor can explode like a nuclear weapon</a:t>
            </a:r>
          </a:p>
        </p:txBody>
      </p:sp>
    </p:spTree>
    <p:extLst>
      <p:ext uri="{BB962C8B-B14F-4D97-AF65-F5344CB8AC3E}">
        <p14:creationId xmlns:p14="http://schemas.microsoft.com/office/powerpoint/2010/main" val="31833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85058"/>
            <a:ext cx="10018713" cy="1752599"/>
          </a:xfrm>
        </p:spPr>
        <p:txBody>
          <a:bodyPr/>
          <a:lstStyle/>
          <a:p>
            <a:pPr marL="228600" algn="ctr"/>
            <a:r>
              <a:rPr lang="en" b="1" dirty="0" smtClean="0"/>
              <a:t>Research Question 2</a:t>
            </a:r>
            <a:endParaRPr lang="e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237807"/>
            <a:ext cx="9872871" cy="1317567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en" sz="3500" dirty="0"/>
              <a:t>What are the perceptions of </a:t>
            </a:r>
            <a:r>
              <a:rPr lang="en-US" sz="3500" dirty="0" smtClean="0"/>
              <a:t>u</a:t>
            </a:r>
            <a:r>
              <a:rPr lang="en" sz="3500" dirty="0" smtClean="0"/>
              <a:t>niversity </a:t>
            </a:r>
            <a:r>
              <a:rPr lang="en" sz="3500" dirty="0"/>
              <a:t>students </a:t>
            </a:r>
            <a:r>
              <a:rPr lang="en" sz="3500" dirty="0" smtClean="0"/>
              <a:t>about</a:t>
            </a:r>
          </a:p>
          <a:p>
            <a:pPr marL="45720" indent="0" algn="ctr">
              <a:buNone/>
            </a:pPr>
            <a:r>
              <a:rPr lang="en" sz="3500" dirty="0" smtClean="0"/>
              <a:t> </a:t>
            </a:r>
            <a:r>
              <a:rPr lang="en" sz="3500" dirty="0"/>
              <a:t>the use of nuclear energy?</a:t>
            </a:r>
            <a:r>
              <a:rPr lang="en" sz="3200" dirty="0"/>
              <a:t/>
            </a:r>
            <a:br>
              <a:rPr lang="en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12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Thoughts on Nuclear Energy</a:t>
            </a:r>
            <a:endParaRPr lang="en-US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188164"/>
              </p:ext>
            </p:extLst>
          </p:nvPr>
        </p:nvGraphicFramePr>
        <p:xfrm>
          <a:off x="588936" y="1821307"/>
          <a:ext cx="6273220" cy="402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62156" y="1821307"/>
            <a:ext cx="401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Japanese students were much more likely to “choose” a side. Only 12% were unsure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41% of Japanese felt positive, while 47% felt negative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38% of Americans felt positive, while 26% felt negative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6494" y="1482753"/>
            <a:ext cx="5599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dirty="0"/>
              <a:t>How do you feel about the current use of nuclear energy in your country?</a:t>
            </a:r>
          </a:p>
        </p:txBody>
      </p:sp>
    </p:spTree>
    <p:extLst>
      <p:ext uri="{BB962C8B-B14F-4D97-AF65-F5344CB8AC3E}">
        <p14:creationId xmlns:p14="http://schemas.microsoft.com/office/powerpoint/2010/main" val="36086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Thoughts on Current Projections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993099"/>
              </p:ext>
            </p:extLst>
          </p:nvPr>
        </p:nvGraphicFramePr>
        <p:xfrm>
          <a:off x="363203" y="1752599"/>
          <a:ext cx="7067266" cy="396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5762418" y="2146300"/>
            <a:ext cx="1006682" cy="23161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3010" y="2146301"/>
            <a:ext cx="1039289" cy="2369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69994" y="2027137"/>
            <a:ext cx="32405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70% of American students predicted an increase, 17% predicted a decrease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50% of Japanese students predicted a decrease, 29% predicted an increase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9100" y="146021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dirty="0"/>
              <a:t>In the next decade, I think my country's nuclear energy demand will...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27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Thoughts on Nuclear Accidents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2583" y="2421986"/>
            <a:ext cx="4635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Both American and Japanese students disagree that nuclear power accidents occur often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Only 19% of all students thought nuclear accidents happen often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980919"/>
              </p:ext>
            </p:extLst>
          </p:nvPr>
        </p:nvGraphicFramePr>
        <p:xfrm>
          <a:off x="4377142" y="1952103"/>
          <a:ext cx="6797040" cy="361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999426" y="1513797"/>
            <a:ext cx="3964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dirty="0"/>
              <a:t>Nuclear power accidents are common occurrences</a:t>
            </a:r>
          </a:p>
        </p:txBody>
      </p:sp>
    </p:spTree>
    <p:extLst>
      <p:ext uri="{BB962C8B-B14F-4D97-AF65-F5344CB8AC3E}">
        <p14:creationId xmlns:p14="http://schemas.microsoft.com/office/powerpoint/2010/main" val="3473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Government Policies</a:t>
            </a:r>
            <a:endParaRPr lang="en-US" b="1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817469"/>
              </p:ext>
            </p:extLst>
          </p:nvPr>
        </p:nvGraphicFramePr>
        <p:xfrm>
          <a:off x="269789" y="1983382"/>
          <a:ext cx="7013171" cy="387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82960" y="2190411"/>
            <a:ext cx="4243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47% of American students were unsure about government policies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76% of Japanese students felt unsafe with their government’s policies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8884139">
            <a:off x="5077541" y="2031314"/>
            <a:ext cx="355600" cy="5292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8460" y="2608489"/>
            <a:ext cx="1079501" cy="1841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81132" y="1501552"/>
            <a:ext cx="4851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dirty="0"/>
              <a:t>I feel that government policies on nuclear energy keep me safe</a:t>
            </a:r>
          </a:p>
        </p:txBody>
      </p:sp>
    </p:spTree>
    <p:extLst>
      <p:ext uri="{BB962C8B-B14F-4D97-AF65-F5344CB8AC3E}">
        <p14:creationId xmlns:p14="http://schemas.microsoft.com/office/powerpoint/2010/main" val="6231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/>
              <a:t>RESEARCH QUESTION 2 FINDINGS</a:t>
            </a:r>
            <a:br>
              <a:rPr lang="en-US" b="1" dirty="0"/>
            </a:br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752599"/>
            <a:ext cx="10018713" cy="4025900"/>
          </a:xfrm>
        </p:spPr>
        <p:txBody>
          <a:bodyPr>
            <a:normAutofit/>
          </a:bodyPr>
          <a:lstStyle/>
          <a:p>
            <a:r>
              <a:rPr lang="en-US" dirty="0" smtClean="0"/>
              <a:t>Student opinion about nuclear energy was mixed</a:t>
            </a:r>
          </a:p>
          <a:p>
            <a:pPr lvl="1"/>
            <a:r>
              <a:rPr lang="en-US" dirty="0" smtClean="0"/>
              <a:t>Japanese students tended to be more negative</a:t>
            </a:r>
          </a:p>
          <a:p>
            <a:r>
              <a:rPr lang="en-US" dirty="0" smtClean="0"/>
              <a:t>Knowledge and opinion of nuclear energy are directly related:</a:t>
            </a:r>
          </a:p>
          <a:p>
            <a:pPr lvl="1"/>
            <a:r>
              <a:rPr lang="en-US" dirty="0" smtClean="0"/>
              <a:t>The more questions a student answered correctly during the quiz portion, the more favorable their opinion was of nuclear energy</a:t>
            </a:r>
          </a:p>
          <a:p>
            <a:r>
              <a:rPr lang="en-US" dirty="0" smtClean="0"/>
              <a:t>Opinions vary greatly depending on country</a:t>
            </a:r>
          </a:p>
          <a:p>
            <a:pPr lvl="1"/>
            <a:r>
              <a:rPr lang="en-US" dirty="0" smtClean="0"/>
              <a:t>Japanese students were more negative, influenced by the 2011 Fukushima Daiichi disaster</a:t>
            </a:r>
          </a:p>
          <a:p>
            <a:pPr lvl="1"/>
            <a:r>
              <a:rPr lang="en-US" dirty="0" smtClean="0"/>
              <a:t>Americans were more neutral; there have been no major nuclear incidents in the U.S. since 1979</a:t>
            </a:r>
          </a:p>
        </p:txBody>
      </p:sp>
    </p:spTree>
    <p:extLst>
      <p:ext uri="{BB962C8B-B14F-4D97-AF65-F5344CB8AC3E}">
        <p14:creationId xmlns:p14="http://schemas.microsoft.com/office/powerpoint/2010/main" val="25627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85800"/>
            <a:ext cx="10018713" cy="1752599"/>
          </a:xfrm>
        </p:spPr>
        <p:txBody>
          <a:bodyPr/>
          <a:lstStyle/>
          <a:p>
            <a:pPr marL="228600" algn="ctr"/>
            <a:r>
              <a:rPr lang="en" b="1" dirty="0" smtClean="0"/>
              <a:t>Research Question 3</a:t>
            </a:r>
            <a:endParaRPr lang="e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237808"/>
            <a:ext cx="9872871" cy="116793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dirty="0"/>
              <a:t>What are students’ perceptions of potential future energy sources?</a:t>
            </a:r>
          </a:p>
        </p:txBody>
      </p:sp>
    </p:spTree>
    <p:extLst>
      <p:ext uri="{BB962C8B-B14F-4D97-AF65-F5344CB8AC3E}">
        <p14:creationId xmlns:p14="http://schemas.microsoft.com/office/powerpoint/2010/main" val="17266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023545"/>
              </p:ext>
            </p:extLst>
          </p:nvPr>
        </p:nvGraphicFramePr>
        <p:xfrm>
          <a:off x="4548935" y="1976120"/>
          <a:ext cx="6417426" cy="400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Effect on Environment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4135" y="2455994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50% of Japanese students agreed that nuclear energy can help reduce CO2 emissions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44% of Americans agreed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21% of Japanese and 35% of Americans remained unsure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3677926" y="1496246"/>
            <a:ext cx="4857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dirty="0"/>
              <a:t>I Believe Nuclear  Energy Can Help Reduce Carbon Emissions</a:t>
            </a:r>
          </a:p>
        </p:txBody>
      </p:sp>
    </p:spTree>
    <p:extLst>
      <p:ext uri="{BB962C8B-B14F-4D97-AF65-F5344CB8AC3E}">
        <p14:creationId xmlns:p14="http://schemas.microsoft.com/office/powerpoint/2010/main" val="20466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Significance of </a:t>
            </a:r>
            <a:r>
              <a:rPr lang="en-US" b="1" dirty="0" smtClean="0">
                <a:solidFill>
                  <a:schemeClr val="bg1"/>
                </a:solidFill>
              </a:rPr>
              <a:t>the Study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752599"/>
            <a:ext cx="10018713" cy="4344785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bg1"/>
              </a:buClr>
            </a:pPr>
            <a:r>
              <a:rPr lang="en-US" sz="3400" dirty="0" smtClean="0">
                <a:solidFill>
                  <a:schemeClr val="bg1"/>
                </a:solidFill>
              </a:rPr>
              <a:t>Reducing carbon emissions has become a high priority in today’s society. Nuclear energy is a key component in accomplishing this goal</a:t>
            </a:r>
          </a:p>
          <a:p>
            <a:pPr>
              <a:buClr>
                <a:schemeClr val="bg1"/>
              </a:buClr>
            </a:pPr>
            <a:r>
              <a:rPr lang="en-US" sz="3400" dirty="0" smtClean="0">
                <a:solidFill>
                  <a:schemeClr val="bg1"/>
                </a:solidFill>
              </a:rPr>
              <a:t>While studying abroad in Japan, many students seemed to hold a more neutral opinion of nuclear energy, despite the recent disaster in Fukushima</a:t>
            </a:r>
          </a:p>
          <a:p>
            <a:pPr>
              <a:buClr>
                <a:schemeClr val="bg1"/>
              </a:buClr>
            </a:pPr>
            <a:r>
              <a:rPr lang="en-US" sz="3400" dirty="0" smtClean="0">
                <a:solidFill>
                  <a:schemeClr val="bg1"/>
                </a:solidFill>
              </a:rPr>
              <a:t>Americans tended to be more negative about nuclear energy, despite not experiencing any </a:t>
            </a:r>
            <a:r>
              <a:rPr lang="en-US" sz="3400" dirty="0" smtClean="0"/>
              <a:t>nuclear related incidents</a:t>
            </a:r>
            <a:endParaRPr lang="en-US" sz="3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3400" dirty="0" smtClean="0">
                <a:solidFill>
                  <a:schemeClr val="bg1"/>
                </a:solidFill>
              </a:rPr>
              <a:t>This difference was very interesting and inspired us to do research about nuclear energy, how it is perceived in Japan and America, and what students think about using nuclear energy.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353889"/>
              </p:ext>
            </p:extLst>
          </p:nvPr>
        </p:nvGraphicFramePr>
        <p:xfrm>
          <a:off x="5769032" y="1738746"/>
          <a:ext cx="5918662" cy="3807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809628"/>
              </p:ext>
            </p:extLst>
          </p:nvPr>
        </p:nvGraphicFramePr>
        <p:xfrm>
          <a:off x="465513" y="1764146"/>
          <a:ext cx="5303519" cy="382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2286" y="5557521"/>
            <a:ext cx="86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Despite the sentiment that nuclear energy can help the environment, 41% of all students did not want to build new reactors. 60% of all students did not want to restart existing reactors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r>
              <a:rPr lang="en-US" b="1" dirty="0" smtClean="0"/>
              <a:t>Nuclear Infrastructure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 rot="5400000">
            <a:off x="3233278" y="1224712"/>
            <a:ext cx="419104" cy="40109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8424119" y="297961"/>
            <a:ext cx="995931" cy="43878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80860" y="1441326"/>
            <a:ext cx="4323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dirty="0"/>
              <a:t>We should build more nuclear power plants in the future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10679" y="1441326"/>
            <a:ext cx="4804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dirty="0"/>
              <a:t>We should restart nuclear reactors that have been deactivated</a:t>
            </a:r>
          </a:p>
        </p:txBody>
      </p:sp>
    </p:spTree>
    <p:extLst>
      <p:ext uri="{BB962C8B-B14F-4D97-AF65-F5344CB8AC3E}">
        <p14:creationId xmlns:p14="http://schemas.microsoft.com/office/powerpoint/2010/main" val="13066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840277"/>
              </p:ext>
            </p:extLst>
          </p:nvPr>
        </p:nvGraphicFramePr>
        <p:xfrm>
          <a:off x="680952" y="2190865"/>
          <a:ext cx="5274425" cy="312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Priority</a:t>
            </a:r>
            <a:endParaRPr lang="en-US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92129"/>
              </p:ext>
            </p:extLst>
          </p:nvPr>
        </p:nvGraphicFramePr>
        <p:xfrm>
          <a:off x="6106636" y="2129905"/>
          <a:ext cx="5274425" cy="3187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31109" y="5320607"/>
            <a:ext cx="977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Japanese and American students believe that renewable options have more potential and should take higher priority over nuclear energy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4138007" y="3814456"/>
            <a:ext cx="855285" cy="15575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9577531" y="3814458"/>
            <a:ext cx="855285" cy="15575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12759" y="2052318"/>
            <a:ext cx="4642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dirty="0"/>
              <a:t>Renewable sources should take priority over nuclear energy</a:t>
            </a:r>
          </a:p>
        </p:txBody>
      </p:sp>
      <p:sp>
        <p:nvSpPr>
          <p:cNvPr id="3" name="Rectangle 2"/>
          <p:cNvSpPr/>
          <p:nvPr/>
        </p:nvSpPr>
        <p:spPr>
          <a:xfrm>
            <a:off x="6256972" y="2052318"/>
            <a:ext cx="5104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dirty="0"/>
              <a:t>Other renewable sources have more potential than nuclear energy</a:t>
            </a:r>
          </a:p>
        </p:txBody>
      </p:sp>
    </p:spTree>
    <p:extLst>
      <p:ext uri="{BB962C8B-B14F-4D97-AF65-F5344CB8AC3E}">
        <p14:creationId xmlns:p14="http://schemas.microsoft.com/office/powerpoint/2010/main" val="13359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Outlook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465307"/>
              </p:ext>
            </p:extLst>
          </p:nvPr>
        </p:nvGraphicFramePr>
        <p:xfrm>
          <a:off x="522057" y="1752599"/>
          <a:ext cx="7597732" cy="436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39608" y="2210197"/>
            <a:ext cx="340691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58% of all polled students believe a renewable energy source will be their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country's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main source of energy in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just 10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years</a:t>
            </a:r>
            <a:endParaRPr lang="en-US" sz="2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Solar power is overwhelmingly the most popular prediction as the main power source in a decade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46718" y="1473567"/>
            <a:ext cx="5719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dirty="0"/>
              <a:t>Which will be your country's main source for electricity 10 years from now?</a:t>
            </a:r>
          </a:p>
        </p:txBody>
      </p:sp>
    </p:spTree>
    <p:extLst>
      <p:ext uri="{BB962C8B-B14F-4D97-AF65-F5344CB8AC3E}">
        <p14:creationId xmlns:p14="http://schemas.microsoft.com/office/powerpoint/2010/main" val="15556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/>
              <a:t>RESEARCH QUESTION </a:t>
            </a:r>
            <a:r>
              <a:rPr lang="en-US" b="1" dirty="0" smtClean="0"/>
              <a:t>3 </a:t>
            </a:r>
            <a:r>
              <a:rPr lang="en-US" b="1" dirty="0"/>
              <a:t>FINDINGS</a:t>
            </a:r>
            <a:br>
              <a:rPr lang="en-US" b="1" dirty="0"/>
            </a:br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753890"/>
            <a:ext cx="10018713" cy="396240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Despite knowing nuclear energy can reduce CO2 emissions, students </a:t>
            </a:r>
            <a:r>
              <a:rPr lang="en-US" sz="2800" dirty="0"/>
              <a:t>do not want new reactors built or </a:t>
            </a:r>
            <a:r>
              <a:rPr lang="en-US" sz="2800" dirty="0" smtClean="0"/>
              <a:t>restart </a:t>
            </a:r>
            <a:r>
              <a:rPr lang="en-US" sz="2800" dirty="0"/>
              <a:t>existing </a:t>
            </a:r>
            <a:r>
              <a:rPr lang="en-US" sz="2800" dirty="0" smtClean="0"/>
              <a:t>reactors</a:t>
            </a:r>
          </a:p>
          <a:p>
            <a:pPr lvl="1"/>
            <a:r>
              <a:rPr lang="en-US" sz="2400" dirty="0" smtClean="0"/>
              <a:t>Nuclear energy is avoided because there is a higher perceived risk</a:t>
            </a:r>
            <a:endParaRPr lang="en-US" sz="2400" dirty="0"/>
          </a:p>
          <a:p>
            <a:r>
              <a:rPr lang="en-US" sz="2800" dirty="0" smtClean="0"/>
              <a:t>Students put a high priority on environmental impact</a:t>
            </a:r>
          </a:p>
          <a:p>
            <a:pPr lvl="1"/>
            <a:r>
              <a:rPr lang="en-US" sz="2400" dirty="0" smtClean="0"/>
              <a:t>Students overvalue what renewable sources are capable of</a:t>
            </a:r>
          </a:p>
          <a:p>
            <a:r>
              <a:rPr lang="en-US" sz="2800" dirty="0" smtClean="0"/>
              <a:t>Expectations of energy sources are unrealistic</a:t>
            </a:r>
          </a:p>
          <a:p>
            <a:pPr lvl="1"/>
            <a:r>
              <a:rPr lang="en-US" sz="2400" dirty="0" smtClean="0"/>
              <a:t>58% of all students thought renewable energy would be the most used energy source in just 10 years</a:t>
            </a:r>
          </a:p>
        </p:txBody>
      </p:sp>
    </p:spTree>
    <p:extLst>
      <p:ext uri="{BB962C8B-B14F-4D97-AF65-F5344CB8AC3E}">
        <p14:creationId xmlns:p14="http://schemas.microsoft.com/office/powerpoint/2010/main" val="33984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739898"/>
            <a:ext cx="10018713" cy="399757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Many factors influence the perception of nuclear energy</a:t>
            </a:r>
          </a:p>
          <a:p>
            <a:pPr lvl="1"/>
            <a:r>
              <a:rPr lang="en-US" sz="2400" dirty="0"/>
              <a:t>Factors such as country, recent disasters, and popular opinion</a:t>
            </a:r>
          </a:p>
          <a:p>
            <a:r>
              <a:rPr lang="en-US" sz="2800" dirty="0" smtClean="0"/>
              <a:t>Stereotypes play a significant role when considering nuclear energy</a:t>
            </a:r>
          </a:p>
          <a:p>
            <a:pPr lvl="1"/>
            <a:r>
              <a:rPr lang="en-US" dirty="0" smtClean="0"/>
              <a:t>Recurring themes of leaking radiation, liquid waste, and other harmful effects</a:t>
            </a:r>
            <a:endParaRPr lang="en-US" dirty="0"/>
          </a:p>
          <a:p>
            <a:r>
              <a:rPr lang="en-US" sz="3000" dirty="0" smtClean="0"/>
              <a:t>Japanese students were more negative about nuclear energy</a:t>
            </a:r>
          </a:p>
          <a:p>
            <a:pPr lvl="1"/>
            <a:r>
              <a:rPr lang="en-US" sz="2200" dirty="0" smtClean="0"/>
              <a:t>Possible influence from the 2011 Fukushima Daiichi disaster</a:t>
            </a:r>
          </a:p>
          <a:p>
            <a:r>
              <a:rPr lang="en-US" sz="2800" dirty="0" smtClean="0"/>
              <a:t>Americans were less concerned and opinions varied</a:t>
            </a:r>
          </a:p>
          <a:p>
            <a:pPr lvl="1"/>
            <a:r>
              <a:rPr lang="en-US" dirty="0" smtClean="0"/>
              <a:t>American students have not experienced a nuclear disaster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9504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Conclusion &amp;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539747"/>
            <a:ext cx="10018713" cy="430225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Awareness </a:t>
            </a:r>
            <a:r>
              <a:rPr lang="en-US" sz="3000" dirty="0"/>
              <a:t>about nuclear energy can directly effect perceptions</a:t>
            </a:r>
          </a:p>
          <a:p>
            <a:pPr lvl="1"/>
            <a:r>
              <a:rPr lang="en-US" sz="2200" dirty="0"/>
              <a:t>Students that did well on the quiz tended to be positive about nuclear </a:t>
            </a:r>
            <a:r>
              <a:rPr lang="en-US" sz="2200" dirty="0" smtClean="0"/>
              <a:t>energy</a:t>
            </a:r>
          </a:p>
          <a:p>
            <a:r>
              <a:rPr lang="en-US" sz="2600" dirty="0" smtClean="0"/>
              <a:t>Nuclear energy is seen as an effective way to lower CO2 emissions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ew </a:t>
            </a:r>
            <a:r>
              <a:rPr lang="en-US" sz="2400" dirty="0"/>
              <a:t>would </a:t>
            </a:r>
            <a:r>
              <a:rPr lang="en-US" sz="2400" dirty="0" smtClean="0"/>
              <a:t>prefer </a:t>
            </a:r>
            <a:r>
              <a:rPr lang="en-US" sz="2400" dirty="0"/>
              <a:t>this </a:t>
            </a:r>
            <a:r>
              <a:rPr lang="en-US" sz="2400" dirty="0" smtClean="0"/>
              <a:t>over </a:t>
            </a:r>
            <a:r>
              <a:rPr lang="en-US" sz="2400" dirty="0"/>
              <a:t>renewable sources, given the </a:t>
            </a:r>
            <a:r>
              <a:rPr lang="en-US" sz="2400" dirty="0" smtClean="0"/>
              <a:t>choice</a:t>
            </a:r>
          </a:p>
          <a:p>
            <a:pPr lvl="0" fontAlgn="base"/>
            <a:r>
              <a:rPr lang="en-US" dirty="0"/>
              <a:t>This project has made us realize the importance of raising awareness about nuclear energy on campus</a:t>
            </a:r>
            <a:endParaRPr lang="en-US" sz="1050" dirty="0"/>
          </a:p>
          <a:p>
            <a:pPr lvl="1" fontAlgn="base"/>
            <a:r>
              <a:rPr lang="en-US" dirty="0"/>
              <a:t>It is important to be proactive learning about nuclear energy and not wait for an accident</a:t>
            </a:r>
            <a:endParaRPr lang="en-US" sz="1050" dirty="0"/>
          </a:p>
          <a:p>
            <a:pPr lvl="0" fontAlgn="base"/>
            <a:r>
              <a:rPr lang="en-US" dirty="0"/>
              <a:t>We also learned the importance of using all energy sources</a:t>
            </a:r>
            <a:endParaRPr lang="en-US" sz="1050" dirty="0"/>
          </a:p>
          <a:p>
            <a:pPr lvl="1" fontAlgn="base"/>
            <a:r>
              <a:rPr lang="en-US" dirty="0"/>
              <a:t>Students should understand that no single energy source is the </a:t>
            </a:r>
            <a:r>
              <a:rPr lang="en-US" dirty="0" smtClean="0"/>
              <a:t>answer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092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14400"/>
            <a:ext cx="10018713" cy="503213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dirty="0" smtClean="0"/>
              <a:t>Limitations of the Study</a:t>
            </a:r>
            <a:endParaRPr lang="en-US" sz="2800" dirty="0" smtClean="0"/>
          </a:p>
          <a:p>
            <a:r>
              <a:rPr lang="en-US" sz="2800" dirty="0" smtClean="0"/>
              <a:t>Majority of respondents came from 2 schools (CSUMB &amp; University of Shiga Prefecture)</a:t>
            </a:r>
          </a:p>
          <a:p>
            <a:r>
              <a:rPr lang="en-US" sz="2800" dirty="0" smtClean="0"/>
              <a:t>Demographics (21 men were surveyed compared to 46 women)</a:t>
            </a:r>
          </a:p>
          <a:p>
            <a:endParaRPr lang="en-US" sz="2800" dirty="0" smtClean="0"/>
          </a:p>
          <a:p>
            <a:pPr marL="45720" indent="0" algn="ctr">
              <a:buNone/>
            </a:pPr>
            <a:r>
              <a:rPr lang="en-US" sz="3600" dirty="0" smtClean="0"/>
              <a:t>Future Study</a:t>
            </a:r>
          </a:p>
          <a:p>
            <a:r>
              <a:rPr lang="en-US" sz="2800" dirty="0" smtClean="0"/>
              <a:t>Explore </a:t>
            </a:r>
            <a:r>
              <a:rPr lang="en-US" sz="2800" dirty="0"/>
              <a:t>the impact of media on students’ opinions</a:t>
            </a:r>
          </a:p>
          <a:p>
            <a:r>
              <a:rPr lang="en-US" sz="2800" dirty="0" smtClean="0"/>
              <a:t>Survey college instructors’ knowledge/opinion of nuclear energy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189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r>
              <a:rPr lang="en-US" b="1" dirty="0" smtClean="0"/>
              <a:t>Bibliography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79" y="1752599"/>
            <a:ext cx="10018714" cy="4508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Bazile, F. (2012). Social impacts and public perception of nuclear power. </a:t>
            </a:r>
            <a:r>
              <a:rPr lang="en-US" sz="1400" i="1" dirty="0"/>
              <a:t>Infrastructure and Methodologies for the Justification of Nuclear Power </a:t>
            </a:r>
            <a:r>
              <a:rPr lang="en-US" sz="1400" i="1" dirty="0" smtClean="0"/>
              <a:t>	</a:t>
            </a:r>
            <a:r>
              <a:rPr lang="en-US" sz="1400" i="1" dirty="0" err="1" smtClean="0"/>
              <a:t>Programmes</a:t>
            </a:r>
            <a:r>
              <a:rPr lang="en-US" sz="1400" i="1" dirty="0"/>
              <a:t>,</a:t>
            </a:r>
            <a:r>
              <a:rPr lang="en-US" sz="1400" dirty="0"/>
              <a:t> 549-566. doi:10.1533/9780857093776.2.549</a:t>
            </a:r>
          </a:p>
          <a:p>
            <a:pPr marL="0" indent="0">
              <a:buNone/>
            </a:pPr>
            <a:r>
              <a:rPr lang="en-US" sz="1400" dirty="0"/>
              <a:t>Duffy, D. (2013). Energy Generation: Nuclear Energy. </a:t>
            </a:r>
            <a:r>
              <a:rPr lang="en-US" sz="1400" i="1" dirty="0"/>
              <a:t>Walsh/Computational </a:t>
            </a:r>
            <a:r>
              <a:rPr lang="en-US" sz="1400" i="1" dirty="0" err="1"/>
              <a:t>Computational</a:t>
            </a:r>
            <a:r>
              <a:rPr lang="en-US" sz="1400" i="1" dirty="0"/>
              <a:t> Approaches to Energy Materials,</a:t>
            </a:r>
            <a:r>
              <a:rPr lang="en-US" sz="1400" dirty="0"/>
              <a:t> 71-107. </a:t>
            </a:r>
            <a:r>
              <a:rPr lang="en-US" sz="1400" dirty="0" smtClean="0"/>
              <a:t>	doi:10.1002/9781118551462.ch3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Friedman, R. S. (1991). American Nuclear Energy Policy, 1945–1990: A Review Essay. </a:t>
            </a:r>
            <a:r>
              <a:rPr lang="en-US" sz="1400" i="1" dirty="0"/>
              <a:t>J. Policy Hist. Journal of Policy History,</a:t>
            </a:r>
            <a:r>
              <a:rPr lang="en-US" sz="1400" dirty="0"/>
              <a:t> </a:t>
            </a:r>
            <a:r>
              <a:rPr lang="en-US" sz="1400" i="1" dirty="0"/>
              <a:t>3</a:t>
            </a:r>
            <a:r>
              <a:rPr lang="en-US" sz="1400" dirty="0"/>
              <a:t>(03), 331-348. </a:t>
            </a:r>
            <a:r>
              <a:rPr lang="en-US" sz="1400" dirty="0" smtClean="0"/>
              <a:t>	doi:10.1017/s0898030600006321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Gamson</a:t>
            </a:r>
            <a:r>
              <a:rPr lang="en-US" sz="1400" dirty="0"/>
              <a:t>, W. A., &amp; Modigliani, A. (1989). Media Discourse and Public Opinion on Nuclear Power: A Constructionist Approach. </a:t>
            </a:r>
            <a:r>
              <a:rPr lang="en-US" sz="1400" i="1" dirty="0"/>
              <a:t>American Journal of </a:t>
            </a:r>
            <a:r>
              <a:rPr lang="en-US" sz="1400" i="1" dirty="0" smtClean="0"/>
              <a:t>	Sociology</a:t>
            </a:r>
            <a:r>
              <a:rPr lang="en-US" sz="1400" i="1" dirty="0"/>
              <a:t>,</a:t>
            </a:r>
            <a:r>
              <a:rPr lang="en-US" sz="1400" dirty="0"/>
              <a:t> </a:t>
            </a:r>
            <a:r>
              <a:rPr lang="en-US" sz="1400" i="1" dirty="0"/>
              <a:t>95</a:t>
            </a:r>
            <a:r>
              <a:rPr lang="en-US" sz="1400" dirty="0"/>
              <a:t>(1), 1-37. doi:10.1086/229213</a:t>
            </a:r>
          </a:p>
          <a:p>
            <a:pPr marL="0" indent="0">
              <a:buNone/>
            </a:pPr>
            <a:r>
              <a:rPr lang="en-US" sz="1400" dirty="0"/>
              <a:t>Lowe, I. (</a:t>
            </a:r>
            <a:r>
              <a:rPr lang="en-US" sz="1400" dirty="0" err="1"/>
              <a:t>n.d.</a:t>
            </a:r>
            <a:r>
              <a:rPr lang="en-US" sz="1400" dirty="0"/>
              <a:t>). Renewable Energy Technologies: Key to Sustainable Futures. </a:t>
            </a:r>
            <a:r>
              <a:rPr lang="en-US" sz="1400" i="1" dirty="0"/>
              <a:t>The International Handbook on Environmental Technology Management</a:t>
            </a:r>
            <a:r>
              <a:rPr lang="en-US" sz="1400" dirty="0"/>
              <a:t>. </a:t>
            </a:r>
            <a:r>
              <a:rPr lang="en-US" sz="1400" dirty="0" smtClean="0"/>
              <a:t>	doi:10.4337/9781847203052.00038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Luoma-Aho</a:t>
            </a:r>
            <a:r>
              <a:rPr lang="en-US" sz="1400" dirty="0"/>
              <a:t>, V., &amp; </a:t>
            </a:r>
            <a:r>
              <a:rPr lang="en-US" sz="1400" dirty="0" err="1"/>
              <a:t>Vos</a:t>
            </a:r>
            <a:r>
              <a:rPr lang="en-US" sz="1400" dirty="0"/>
              <a:t>, M. (2009). Monitoring the complexities: Nuclear power and public opinion. </a:t>
            </a:r>
            <a:r>
              <a:rPr lang="en-US" sz="1400" i="1" dirty="0"/>
              <a:t>Public Relations Review,</a:t>
            </a:r>
            <a:r>
              <a:rPr lang="en-US" sz="1400" dirty="0"/>
              <a:t> </a:t>
            </a:r>
            <a:r>
              <a:rPr lang="en-US" sz="1400" i="1" dirty="0"/>
              <a:t>35</a:t>
            </a:r>
            <a:r>
              <a:rPr lang="en-US" sz="1400" dirty="0"/>
              <a:t>(2), 120-122. </a:t>
            </a:r>
            <a:r>
              <a:rPr lang="en-US" sz="1400" dirty="0" smtClean="0"/>
              <a:t>	doi:10.1016/j.pubrev.2009.01.013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Murata, H. (1984). Nuclear power development in Japan. </a:t>
            </a:r>
            <a:r>
              <a:rPr lang="en-US" sz="1400" i="1" dirty="0"/>
              <a:t>Energy,</a:t>
            </a:r>
            <a:r>
              <a:rPr lang="en-US" sz="1400" dirty="0"/>
              <a:t> </a:t>
            </a:r>
            <a:r>
              <a:rPr lang="en-US" sz="1400" i="1" dirty="0"/>
              <a:t>9</a:t>
            </a:r>
            <a:r>
              <a:rPr lang="en-US" sz="1400" dirty="0"/>
              <a:t>(9-10), 751-759. doi:10.1016/0360-5442(84)90006-9</a:t>
            </a:r>
          </a:p>
          <a:p>
            <a:pPr marL="0" indent="0">
              <a:buNone/>
            </a:pPr>
            <a:r>
              <a:rPr lang="en-US" sz="1400" dirty="0"/>
              <a:t>Nuclear Safety and Regulation. (2008). </a:t>
            </a:r>
            <a:r>
              <a:rPr lang="en-US" sz="1400" i="1" dirty="0"/>
              <a:t>Nuclear Energy Outlook 2008,</a:t>
            </a:r>
            <a:r>
              <a:rPr lang="en-US" sz="1400" dirty="0"/>
              <a:t> 212-237. doi:10.1787/9789264054110-9-en</a:t>
            </a:r>
          </a:p>
          <a:p>
            <a:pPr marL="0" indent="0">
              <a:buNone/>
            </a:pPr>
            <a:r>
              <a:rPr lang="en-US" sz="1400" dirty="0" err="1"/>
              <a:t>Peelle</a:t>
            </a:r>
            <a:r>
              <a:rPr lang="en-US" sz="1400" dirty="0"/>
              <a:t>, E. (1976). Social Impacts Of Nuclear Power Plants. </a:t>
            </a:r>
            <a:r>
              <a:rPr lang="en-US" sz="1400" i="1" dirty="0"/>
              <a:t>Environmental Impact of Nuclear Power Plants,</a:t>
            </a:r>
            <a:r>
              <a:rPr lang="en-US" sz="1400" dirty="0"/>
              <a:t> 336-348. doi:10.1016/b978-0-08-019956-6.50020-9</a:t>
            </a:r>
          </a:p>
          <a:p>
            <a:pPr marL="0" indent="0">
              <a:buNone/>
            </a:pPr>
            <a:r>
              <a:rPr lang="en-US" sz="1400" dirty="0"/>
              <a:t>Taniguchi, T., Ishida, S., &amp; Minami, Y. (2013). A Feasibility Study on Hybrid Use of Ocean Renewable Energy Resources Around Japan. </a:t>
            </a:r>
            <a:r>
              <a:rPr lang="en-US" sz="1400" i="1" dirty="0"/>
              <a:t>Volume 8: </a:t>
            </a:r>
            <a:r>
              <a:rPr lang="en-US" sz="1400" i="1" dirty="0" smtClean="0"/>
              <a:t>	Ocean </a:t>
            </a:r>
            <a:r>
              <a:rPr lang="en-US" sz="1400" i="1" dirty="0"/>
              <a:t>Renewable Energy</a:t>
            </a:r>
            <a:r>
              <a:rPr lang="en-US" sz="1400" dirty="0"/>
              <a:t>. </a:t>
            </a:r>
            <a:r>
              <a:rPr lang="en-US" sz="1400" dirty="0" smtClean="0"/>
              <a:t>doi:10.1115/omae2013-11040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86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r>
              <a:rPr lang="en-US" b="1" dirty="0" smtClean="0"/>
              <a:t>Media Sources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79" y="17525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Wingdings" panose="05000000000000000000" pitchFamily="2" charset="2"/>
              <a:buChar char="Ø"/>
              <a:defRPr sz="2400" kern="1200" cap="none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Wingdings" panose="05000000000000000000" pitchFamily="2" charset="2"/>
              <a:buChar char="Ø"/>
              <a:defRPr sz="2000" kern="1200" cap="none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Wingdings" panose="05000000000000000000" pitchFamily="2" charset="2"/>
              <a:buChar char="Ø"/>
              <a:defRPr sz="1800" kern="1200" cap="none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Wingdings" panose="05000000000000000000" pitchFamily="2" charset="2"/>
              <a:buChar char="Ø"/>
              <a:defRPr sz="1600" kern="1200" cap="none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Wingdings" panose="05000000000000000000" pitchFamily="2" charset="2"/>
              <a:buChar char="Ø"/>
              <a:defRPr sz="1400" kern="1200" cap="none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mtClean="0"/>
              <a:t>Historical Timeline - Alternative Energy - ProCon.org. (n.d.). Retrieved January/February, 2016, from 	http://alternativeenergy.procon.org/view.timeline.php?timelineID=000015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mtClean="0"/>
              <a:t>Historical Timeline - Alternative Energy - ProCon.org. (n.d.). Retrieved January/February, 2016, from 	http://alternativeenergy.procon.org/view.timeline.php?timelineID=000015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mtClean="0"/>
              <a:t>How Nuclear Power Works. (n.d.). Retrieved January/February, 2016, from http://www.ucsusa.org/nuclear-	power/nuclear-power-technology/how-nuclear-power-works#.VjpYcfnF_uQ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mtClean="0"/>
              <a:t>International Atomic Energy Agency (IAEA). (n.d.). Retrieved January/February, 2016, from http://www-	pub.iaea.org/books/IAEABooks/10881/Advances-in-Nuclear-Forensics-Countering-the-Evolving-Threat-of-	Nuclear-and-Other-Radioactive-Material-out-of-Regulatory-Control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mtClean="0"/>
              <a:t>World Nuclear Association. (n.d.). Retrieved January/February, 2016, from http://www.world-nuclear.org/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85800"/>
            <a:ext cx="10018713" cy="1752599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54826"/>
            <a:ext cx="10018713" cy="3124201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Shigeko</a:t>
            </a:r>
            <a:r>
              <a:rPr lang="en-US" dirty="0" smtClean="0"/>
              <a:t> </a:t>
            </a:r>
            <a:r>
              <a:rPr lang="en-US" dirty="0" err="1" smtClean="0"/>
              <a:t>Sekine</a:t>
            </a:r>
            <a:endParaRPr lang="en-US" dirty="0" smtClean="0"/>
          </a:p>
          <a:p>
            <a:r>
              <a:rPr lang="en-US" dirty="0" smtClean="0"/>
              <a:t>Dr. Yoshiko Saito-Abbott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Chikaomi</a:t>
            </a:r>
            <a:r>
              <a:rPr lang="en-US" dirty="0" smtClean="0"/>
              <a:t> Takahashi</a:t>
            </a:r>
          </a:p>
          <a:p>
            <a:r>
              <a:rPr lang="en-US" dirty="0" err="1" smtClean="0"/>
              <a:t>Anri</a:t>
            </a:r>
            <a:r>
              <a:rPr lang="en-US" dirty="0" smtClean="0"/>
              <a:t> </a:t>
            </a:r>
            <a:r>
              <a:rPr lang="en-US" dirty="0" err="1" smtClean="0"/>
              <a:t>Okoshi</a:t>
            </a:r>
            <a:endParaRPr lang="en-US" dirty="0" smtClean="0"/>
          </a:p>
          <a:p>
            <a:r>
              <a:rPr lang="en-US" dirty="0" smtClean="0"/>
              <a:t>Our Capstone Peers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Research Questions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51610"/>
            <a:ext cx="10018713" cy="3124201"/>
          </a:xfrm>
        </p:spPr>
        <p:txBody>
          <a:bodyPr>
            <a:normAutofit fontScale="70000" lnSpcReduction="20000"/>
          </a:bodyPr>
          <a:lstStyle/>
          <a:p>
            <a:pPr marL="457200" indent="-228600">
              <a:buClr>
                <a:schemeClr val="bg1"/>
              </a:buClr>
              <a:buFont typeface="Arial"/>
              <a:buAutoNum type="arabicPeriod"/>
            </a:pPr>
            <a:r>
              <a:rPr lang="en" sz="4100" dirty="0" smtClean="0">
                <a:solidFill>
                  <a:schemeClr val="bg1"/>
                </a:solidFill>
              </a:rPr>
              <a:t> How </a:t>
            </a:r>
            <a:r>
              <a:rPr lang="en" sz="4100" dirty="0">
                <a:solidFill>
                  <a:schemeClr val="bg1"/>
                </a:solidFill>
              </a:rPr>
              <a:t>knowledgeable are students on </a:t>
            </a:r>
            <a:r>
              <a:rPr lang="en" sz="4100" dirty="0" smtClean="0">
                <a:solidFill>
                  <a:schemeClr val="bg1"/>
                </a:solidFill>
              </a:rPr>
              <a:t>how nuclear energy works?</a:t>
            </a:r>
          </a:p>
          <a:p>
            <a:pPr marL="457200" lvl="0" indent="-228600">
              <a:spcBef>
                <a:spcPts val="0"/>
              </a:spcBef>
              <a:buClr>
                <a:schemeClr val="bg1"/>
              </a:buClr>
              <a:buAutoNum type="arabicPeriod"/>
            </a:pPr>
            <a:endParaRPr lang="en" sz="4100" dirty="0" smtClean="0">
              <a:solidFill>
                <a:schemeClr val="bg1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chemeClr val="bg1"/>
              </a:buClr>
              <a:buAutoNum type="arabicPeriod"/>
            </a:pPr>
            <a:r>
              <a:rPr lang="en" sz="4100" dirty="0" smtClean="0">
                <a:solidFill>
                  <a:schemeClr val="bg1"/>
                </a:solidFill>
              </a:rPr>
              <a:t> What </a:t>
            </a:r>
            <a:r>
              <a:rPr lang="en" sz="4100" dirty="0">
                <a:solidFill>
                  <a:schemeClr val="bg1"/>
                </a:solidFill>
              </a:rPr>
              <a:t>are the perceptions of University students about the use of nuclear energy</a:t>
            </a:r>
            <a:r>
              <a:rPr lang="en" sz="4100" dirty="0" smtClean="0">
                <a:solidFill>
                  <a:schemeClr val="bg1"/>
                </a:solidFill>
              </a:rPr>
              <a:t>?</a:t>
            </a:r>
          </a:p>
          <a:p>
            <a:pPr marL="457200" lvl="0" indent="-228600">
              <a:spcBef>
                <a:spcPts val="0"/>
              </a:spcBef>
              <a:buClr>
                <a:schemeClr val="bg1"/>
              </a:buClr>
              <a:buAutoNum type="arabicPeriod"/>
            </a:pPr>
            <a:endParaRPr lang="en" sz="4100" dirty="0" smtClean="0">
              <a:solidFill>
                <a:schemeClr val="bg1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chemeClr val="bg1"/>
              </a:buClr>
              <a:buAutoNum type="arabicPeriod"/>
            </a:pPr>
            <a:r>
              <a:rPr lang="en-US" sz="4100" dirty="0" smtClean="0">
                <a:solidFill>
                  <a:schemeClr val="bg1"/>
                </a:solidFill>
              </a:rPr>
              <a:t> What </a:t>
            </a:r>
            <a:r>
              <a:rPr lang="en-US" sz="4100" dirty="0">
                <a:solidFill>
                  <a:schemeClr val="bg1"/>
                </a:solidFill>
              </a:rPr>
              <a:t>are students’ perceptions of potential future energy sources?</a:t>
            </a:r>
            <a:endParaRPr lang="en" sz="41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892300"/>
            <a:ext cx="10018713" cy="1752599"/>
          </a:xfrm>
        </p:spPr>
        <p:txBody>
          <a:bodyPr/>
          <a:lstStyle/>
          <a:p>
            <a:r>
              <a:rPr lang="en-US" dirty="0" smtClean="0"/>
              <a:t>Thank You For Listening!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25" y="4241799"/>
            <a:ext cx="3944021" cy="261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Literature Review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68237"/>
            <a:ext cx="10018713" cy="3124201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History of Nuclear Energy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Beginnings of Nuclear Energy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American Nuclear Development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Japanese Nuclear Development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List of Major Disasters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Nuclear Energy Production &amp; Consumption</a:t>
            </a:r>
          </a:p>
          <a:p>
            <a:pPr lvl="1"/>
            <a:r>
              <a:rPr lang="en-US" dirty="0"/>
              <a:t>Nuclear Reactors in the </a:t>
            </a:r>
            <a:r>
              <a:rPr lang="en-US" dirty="0" smtClean="0"/>
              <a:t>World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World Nuclear Energy Production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Nuclear Energy Production: America vs. Japan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Nuclear Energy Consumption: America vs. Japan</a:t>
            </a:r>
          </a:p>
        </p:txBody>
      </p:sp>
    </p:spTree>
    <p:extLst>
      <p:ext uri="{BB962C8B-B14F-4D97-AF65-F5344CB8AC3E}">
        <p14:creationId xmlns:p14="http://schemas.microsoft.com/office/powerpoint/2010/main" val="35245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21548730"/>
              </p:ext>
            </p:extLst>
          </p:nvPr>
        </p:nvGraphicFramePr>
        <p:xfrm>
          <a:off x="510128" y="1965960"/>
          <a:ext cx="5570632" cy="320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160465745"/>
              </p:ext>
            </p:extLst>
          </p:nvPr>
        </p:nvGraphicFramePr>
        <p:xfrm>
          <a:off x="6080760" y="1965960"/>
          <a:ext cx="5568696" cy="320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Beginnings of Nuclear Energy</a:t>
            </a:r>
          </a:p>
        </p:txBody>
      </p:sp>
      <p:sp>
        <p:nvSpPr>
          <p:cNvPr id="6" name="Straight Connector 5"/>
          <p:cNvSpPr/>
          <p:nvPr/>
        </p:nvSpPr>
        <p:spPr>
          <a:xfrm flipV="1">
            <a:off x="605642" y="5172768"/>
            <a:ext cx="11043814" cy="5336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8314944" y="6488668"/>
            <a:ext cx="387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(International </a:t>
            </a:r>
            <a:r>
              <a:rPr lang="en-US" altLang="en-US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Atomic Energy </a:t>
            </a:r>
            <a:r>
              <a:rPr lang="en-US" alt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Agency, 2015)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95370742"/>
              </p:ext>
            </p:extLst>
          </p:nvPr>
        </p:nvGraphicFramePr>
        <p:xfrm>
          <a:off x="512064" y="1964592"/>
          <a:ext cx="5568696" cy="32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063875606"/>
              </p:ext>
            </p:extLst>
          </p:nvPr>
        </p:nvGraphicFramePr>
        <p:xfrm>
          <a:off x="6080760" y="1965960"/>
          <a:ext cx="5568696" cy="320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Development of Nuclear Energy: America</a:t>
            </a:r>
          </a:p>
        </p:txBody>
      </p:sp>
      <p:sp>
        <p:nvSpPr>
          <p:cNvPr id="5" name="Straight Connector 4"/>
          <p:cNvSpPr/>
          <p:nvPr/>
        </p:nvSpPr>
        <p:spPr>
          <a:xfrm flipV="1">
            <a:off x="605642" y="5172768"/>
            <a:ext cx="11043814" cy="5336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8314944" y="6488668"/>
            <a:ext cx="387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(International </a:t>
            </a:r>
            <a:r>
              <a:rPr lang="en-US" altLang="en-US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Atomic Energy </a:t>
            </a:r>
            <a:r>
              <a:rPr lang="en-US" alt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Agency, 2015)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68525352"/>
              </p:ext>
            </p:extLst>
          </p:nvPr>
        </p:nvGraphicFramePr>
        <p:xfrm>
          <a:off x="512064" y="1965960"/>
          <a:ext cx="5568696" cy="320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842655531"/>
              </p:ext>
            </p:extLst>
          </p:nvPr>
        </p:nvGraphicFramePr>
        <p:xfrm>
          <a:off x="6080760" y="1965960"/>
          <a:ext cx="5568696" cy="320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Development of Nuclear Energy: Japan</a:t>
            </a:r>
          </a:p>
        </p:txBody>
      </p:sp>
      <p:sp>
        <p:nvSpPr>
          <p:cNvPr id="5" name="Straight Connector 4"/>
          <p:cNvSpPr/>
          <p:nvPr/>
        </p:nvSpPr>
        <p:spPr>
          <a:xfrm flipV="1">
            <a:off x="605642" y="5172768"/>
            <a:ext cx="11043814" cy="5336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8314944" y="6488668"/>
            <a:ext cx="387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(International </a:t>
            </a:r>
            <a:r>
              <a:rPr lang="en-US" altLang="en-US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Atomic Energy </a:t>
            </a:r>
            <a:r>
              <a:rPr lang="en-US" alt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Agency, 2015)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2603" y="2011892"/>
            <a:ext cx="5968638" cy="3622431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18713" cy="1752599"/>
          </a:xfrm>
        </p:spPr>
        <p:txBody>
          <a:bodyPr/>
          <a:lstStyle/>
          <a:p>
            <a:pPr algn="ctr"/>
            <a:r>
              <a:rPr lang="en-US" b="1" dirty="0"/>
              <a:t>Major </a:t>
            </a:r>
            <a:r>
              <a:rPr lang="en-US" b="1" dirty="0" smtClean="0"/>
              <a:t>Disasters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55" y="2011892"/>
            <a:ext cx="5860686" cy="3596313"/>
          </a:xfrm>
        </p:spPr>
      </p:pic>
      <p:sp>
        <p:nvSpPr>
          <p:cNvPr id="5" name="TextBox 4"/>
          <p:cNvSpPr txBox="1"/>
          <p:nvPr/>
        </p:nvSpPr>
        <p:spPr>
          <a:xfrm>
            <a:off x="398781" y="1504048"/>
            <a:ext cx="49826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Fukushima nuclear disaster (INES level 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2011: A tsunami caused three nuclear meltdowns in Fukushima, Japan.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Chernobyl disaster (INES level 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1986: An explosion released radioactive particles, which spread over much of the western USSR and Europe.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Kyshtym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nuclear disaster (INES level 6)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1957: Failure to follow proper procedures lead to a powerful explosion in </a:t>
            </a:r>
            <a:r>
              <a:rPr lang="en-US" sz="20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Kyshtym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 Russia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Three Mile Island accident (INES level 5)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1979: Nuclear reactor coolant escaped in Dauphin County, Pennsylvania</a:t>
            </a:r>
            <a:endParaRPr lang="en-US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6371" y="1504048"/>
            <a:ext cx="6575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International Nuclear Event Scale (INES)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9840" y="6421079"/>
            <a:ext cx="3046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(World </a:t>
            </a:r>
            <a:r>
              <a:rPr lang="en-US" altLang="en-US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Nuclear </a:t>
            </a:r>
            <a:r>
              <a:rPr lang="en-US" alt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Association, 2015)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13923</TotalTime>
  <Words>1981</Words>
  <Application>Microsoft Office PowerPoint</Application>
  <PresentationFormat>Widescreen</PresentationFormat>
  <Paragraphs>294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Narrow</vt:lpstr>
      <vt:lpstr>Calibri</vt:lpstr>
      <vt:lpstr>Corbel</vt:lpstr>
      <vt:lpstr>Times New Roman</vt:lpstr>
      <vt:lpstr>Wingdings</vt:lpstr>
      <vt:lpstr>Parallax</vt:lpstr>
      <vt:lpstr>Perceptions of Nuclear Energy among University Students</vt:lpstr>
      <vt:lpstr>Outline</vt:lpstr>
      <vt:lpstr>Significance of the Study</vt:lpstr>
      <vt:lpstr>Research Questions</vt:lpstr>
      <vt:lpstr>Literature Review</vt:lpstr>
      <vt:lpstr>Beginnings of Nuclear Energy</vt:lpstr>
      <vt:lpstr>Development of Nuclear Energy: America</vt:lpstr>
      <vt:lpstr>Development of Nuclear Energy: Japan</vt:lpstr>
      <vt:lpstr>Major Disasters</vt:lpstr>
      <vt:lpstr>Nuclear Reactors in the World</vt:lpstr>
      <vt:lpstr>Nuclear Generation by Region</vt:lpstr>
      <vt:lpstr>Nuclear Generation by Country</vt:lpstr>
      <vt:lpstr>Energy Production</vt:lpstr>
      <vt:lpstr>Energy Consumption</vt:lpstr>
      <vt:lpstr>Research Method</vt:lpstr>
      <vt:lpstr>Research Question 1</vt:lpstr>
      <vt:lpstr>Nuclear Energy Knowledge</vt:lpstr>
      <vt:lpstr>Advanced Knowledge</vt:lpstr>
      <vt:lpstr>Regional Knowledge</vt:lpstr>
      <vt:lpstr>Nuclear Waste</vt:lpstr>
      <vt:lpstr>RESEARCH QUESTION 1 FINDINGS SUMMARY</vt:lpstr>
      <vt:lpstr>Research Question 2</vt:lpstr>
      <vt:lpstr>Thoughts on Nuclear Energy</vt:lpstr>
      <vt:lpstr>Thoughts on Current Projections</vt:lpstr>
      <vt:lpstr>Thoughts on Nuclear Accidents</vt:lpstr>
      <vt:lpstr>Government Policies</vt:lpstr>
      <vt:lpstr>RESEARCH QUESTION 2 FINDINGS SUMMARY</vt:lpstr>
      <vt:lpstr>Research Question 3</vt:lpstr>
      <vt:lpstr>Effect on Environment</vt:lpstr>
      <vt:lpstr>Nuclear Infrastructure </vt:lpstr>
      <vt:lpstr>Priority</vt:lpstr>
      <vt:lpstr>Outlook</vt:lpstr>
      <vt:lpstr>RESEARCH QUESTION 3 FINDINGS SUMMARY</vt:lpstr>
      <vt:lpstr>Conclusion</vt:lpstr>
      <vt:lpstr>Conclusion &amp; Discussion</vt:lpstr>
      <vt:lpstr>PowerPoint Presentation</vt:lpstr>
      <vt:lpstr>Bibliography</vt:lpstr>
      <vt:lpstr>Media Sources</vt:lpstr>
      <vt:lpstr>Acknowledgments</vt:lpstr>
      <vt:lpstr>Thank You For Listening!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Perceptions of Nuclear Energy as an Environmental Issue among University Students</dc:title>
  <dc:creator>Andrew Ramirez</dc:creator>
  <cp:lastModifiedBy>Andrew Ramirez</cp:lastModifiedBy>
  <cp:revision>374</cp:revision>
  <cp:lastPrinted>2016-05-13T18:20:27Z</cp:lastPrinted>
  <dcterms:created xsi:type="dcterms:W3CDTF">2016-01-29T22:53:34Z</dcterms:created>
  <dcterms:modified xsi:type="dcterms:W3CDTF">2016-05-13T19:55:07Z</dcterms:modified>
</cp:coreProperties>
</file>